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0" r:id="rId3"/>
    <p:sldId id="258" r:id="rId4"/>
    <p:sldId id="279" r:id="rId5"/>
    <p:sldId id="259" r:id="rId6"/>
    <p:sldId id="260" r:id="rId7"/>
    <p:sldId id="267" r:id="rId8"/>
    <p:sldId id="264" r:id="rId9"/>
    <p:sldId id="282" r:id="rId10"/>
    <p:sldId id="257" r:id="rId11"/>
    <p:sldId id="263" r:id="rId12"/>
    <p:sldId id="283" r:id="rId13"/>
    <p:sldId id="266" r:id="rId14"/>
    <p:sldId id="284" r:id="rId15"/>
    <p:sldId id="275" r:id="rId16"/>
    <p:sldId id="270" r:id="rId17"/>
    <p:sldId id="271" r:id="rId18"/>
    <p:sldId id="272" r:id="rId19"/>
    <p:sldId id="273" r:id="rId20"/>
    <p:sldId id="276" r:id="rId21"/>
    <p:sldId id="285" r:id="rId22"/>
    <p:sldId id="286" r:id="rId23"/>
    <p:sldId id="278" r:id="rId24"/>
    <p:sldId id="277" r:id="rId25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 snapToObjects="1">
      <p:cViewPr varScale="1">
        <p:scale>
          <a:sx n="27" d="100"/>
          <a:sy n="27" d="100"/>
        </p:scale>
        <p:origin x="44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CEE1D2-74AC-B644-98AE-A3B03E7DBD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B12B020-3A23-0048-AF94-C0043C3B9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5645D9-1E4C-BA46-8563-058B491E2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1935-D623-E140-BAD1-EA26CEBAD6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B65E3C-CC7C-B548-9380-C8F4C78DB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A1A748-6C7E-AC4B-9D66-BE7CE8796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4E70-0597-F545-9E30-6D02DEE53AF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733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81FD6B-DE40-C849-80D9-5DBF5368A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A41EE1A-7A3D-F843-A5A5-1954FCE55D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B104B77-9325-A648-8418-7C81CB639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1935-D623-E140-BAD1-EA26CEBAD6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67D27F-99F1-614B-9E2B-2C5019373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E8F752-91CF-6F45-987B-62503D33D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4E70-0597-F545-9E30-6D02DEE53AF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10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3222277-13F4-C24B-9F75-937443D1AC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7A390A-CD1D-9943-A942-2D049CCD23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96A816-6B06-564D-B55A-063387B8A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1935-D623-E140-BAD1-EA26CEBAD6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F64787-20F1-F74B-9AB9-0020454A3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CB75DE-AD68-9445-8D95-77585E0AB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4E70-0597-F545-9E30-6D02DEE53AF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39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B34287-F0AF-DF43-AB9A-6FBC291AE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874DF7-580D-BD4C-9085-2D100547B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97744A-AD3B-0F48-A489-EE06386B6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1935-D623-E140-BAD1-EA26CEBAD6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16B287-DE0C-B341-8DA5-10382D899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DA8905-3521-AA44-BCBC-D5F53DFB1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4E70-0597-F545-9E30-6D02DEE53AF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906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598843-F548-7249-92CD-E4603380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0B8B719-F5C9-9845-B2DA-667C1A5B2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3D511E-61D9-F64E-825B-EBE0E75CD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1935-D623-E140-BAD1-EA26CEBAD6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16D0D7-5124-D34A-82A9-EF7ED21DD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C57A27-7BF6-D847-8EFB-169ACB451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4E70-0597-F545-9E30-6D02DEE53AF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768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95DB88-B179-5F44-85F4-A5130F62F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CE5694-0E2E-9945-8BEE-1570CA1615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AC17FC5-3868-D647-8E19-0CC2219267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66077D3-5DCB-7246-BC96-1B681607D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1935-D623-E140-BAD1-EA26CEBAD6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C395A8A-A662-6C4A-85DC-B2F496AC4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7A106E9-4DD4-BB48-8CEF-EEAA4539C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4E70-0597-F545-9E30-6D02DEE53AF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69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38CE19-66D2-F843-89A7-060199501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AD4D8-816F-1A41-8654-A7FEE155F0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0BA846-FA15-5B4A-ADC8-A572AA6472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99681E4-DDB2-3142-94F8-9ED809D679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80B017-60D2-3346-889B-C0C01BC9A6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3C21197-F408-D04C-8950-EF6BCC31C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1935-D623-E140-BAD1-EA26CEBAD6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602205-7971-B34E-8E6B-7D66B27A5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7AB63B-8548-8748-894B-5962E1468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4E70-0597-F545-9E30-6D02DEE53AF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253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5C6F3A-733B-5644-A873-9DE093758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E294D2E-1035-534C-9BA4-301892DD3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1935-D623-E140-BAD1-EA26CEBAD6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058D6DB-B115-8A4C-A3D9-D3D6DADF9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3BE0D86-BD65-4D41-9E8F-EA09CAB54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4E70-0597-F545-9E30-6D02DEE53AF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6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8F73493-A942-C04F-A7AF-8D4685024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1935-D623-E140-BAD1-EA26CEBAD6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A425C1C-BBCA-3D49-969C-F558B2CA4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F409639-BA10-2A4F-B5A2-71EB9897E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4E70-0597-F545-9E30-6D02DEE53AF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302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D09ACC-F96C-9545-AE93-D5D7053C7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2795FE-A39B-D340-A3E0-100BA0C63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BDF9602-7B77-EC47-B2BB-47AA5A293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DB3ABD6-3DEC-6042-8829-16BD36D15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1935-D623-E140-BAD1-EA26CEBAD6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92729F-9218-6A43-8CC0-FD8745B77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8E50DF3-153A-6940-A2A4-965E415A0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4E70-0597-F545-9E30-6D02DEE53AF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318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382EF3-33B9-664C-A9E4-F833DFB6D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7489C8F-6282-8E4B-83FC-46761FFC88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65B8CAF-55FD-B042-86EA-B0D86F631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5E8A52A-46A6-DE4A-B17A-50166475B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1935-D623-E140-BAD1-EA26CEBAD6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E66B060-0B86-E34F-993E-7CE8FDCFA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1EDA970-FC11-B948-8E7B-FB6DF962B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4E70-0597-F545-9E30-6D02DEE53AF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216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D11D7B7-C54B-344F-A0E8-980F5336C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71E8747-5A9C-6A44-B157-7A9872D0F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685038-8155-F048-A02F-7BDF8C66A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61935-D623-E140-BAD1-EA26CEBAD6C5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7FE264-5664-4A4E-BABA-02CF1C1631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21AF31-C570-3342-9575-4A6FA5812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04E70-0597-F545-9E30-6D02DEE53AF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84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BFFD548F-7215-4B44-AF06-DB8727258FA5}"/>
              </a:ext>
            </a:extLst>
          </p:cNvPr>
          <p:cNvSpPr txBox="1"/>
          <p:nvPr/>
        </p:nvSpPr>
        <p:spPr>
          <a:xfrm>
            <a:off x="3345365" y="3075057"/>
            <a:ext cx="49888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de </a:t>
            </a:r>
            <a:r>
              <a:rPr lang="en-US" sz="4000" dirty="0" err="1"/>
              <a:t>Concesiones</a:t>
            </a:r>
            <a:r>
              <a:rPr lang="en-US" sz="4000" dirty="0"/>
              <a:t> a APPP</a:t>
            </a:r>
          </a:p>
        </p:txBody>
      </p:sp>
    </p:spTree>
    <p:extLst>
      <p:ext uri="{BB962C8B-B14F-4D97-AF65-F5344CB8AC3E}">
        <p14:creationId xmlns:p14="http://schemas.microsoft.com/office/powerpoint/2010/main" val="1409728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06B74A2-E9B5-4840-B4AC-1F17A3C02FDE}"/>
              </a:ext>
            </a:extLst>
          </p:cNvPr>
          <p:cNvSpPr txBox="1"/>
          <p:nvPr/>
        </p:nvSpPr>
        <p:spPr>
          <a:xfrm>
            <a:off x="3941805" y="2866768"/>
            <a:ext cx="81144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>
                <a:latin typeface="Helvetica" pitchFamily="2" charset="0"/>
              </a:rPr>
              <a:t>F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30E3AF9-8424-B84C-96E0-83DAE7D7CC84}"/>
              </a:ext>
            </a:extLst>
          </p:cNvPr>
          <p:cNvSpPr txBox="1"/>
          <p:nvPr/>
        </p:nvSpPr>
        <p:spPr>
          <a:xfrm>
            <a:off x="5120117" y="2866767"/>
            <a:ext cx="8691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>
                <a:latin typeface="Helvetica" pitchFamily="2" charset="0"/>
              </a:rPr>
              <a:t>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618A6AA-9676-4F46-BDAB-4B5520175040}"/>
              </a:ext>
            </a:extLst>
          </p:cNvPr>
          <p:cNvSpPr txBox="1"/>
          <p:nvPr/>
        </p:nvSpPr>
        <p:spPr>
          <a:xfrm>
            <a:off x="6420257" y="2866767"/>
            <a:ext cx="98296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>
                <a:latin typeface="Helvetica" pitchFamily="2" charset="0"/>
              </a:rPr>
              <a:t>Q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4DDE341-330C-1449-8F0F-F32EDF21855F}"/>
              </a:ext>
            </a:extLst>
          </p:cNvPr>
          <p:cNvSpPr txBox="1"/>
          <p:nvPr/>
        </p:nvSpPr>
        <p:spPr>
          <a:xfrm>
            <a:off x="4016065" y="3943985"/>
            <a:ext cx="7280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frequently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21DA0EA-9AF1-2D4A-8456-42A847160EEB}"/>
              </a:ext>
            </a:extLst>
          </p:cNvPr>
          <p:cNvSpPr txBox="1"/>
          <p:nvPr/>
        </p:nvSpPr>
        <p:spPr>
          <a:xfrm>
            <a:off x="5312477" y="3943984"/>
            <a:ext cx="4844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asked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2AFD2CE-6B10-5547-AA78-4A2FDE1B3125}"/>
              </a:ext>
            </a:extLst>
          </p:cNvPr>
          <p:cNvSpPr txBox="1"/>
          <p:nvPr/>
        </p:nvSpPr>
        <p:spPr>
          <a:xfrm>
            <a:off x="6566931" y="3943984"/>
            <a:ext cx="6896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256544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A798E10-7801-D44C-8150-4C0C6F20EB5D}"/>
              </a:ext>
            </a:extLst>
          </p:cNvPr>
          <p:cNvSpPr txBox="1"/>
          <p:nvPr/>
        </p:nvSpPr>
        <p:spPr>
          <a:xfrm>
            <a:off x="2851097" y="3070821"/>
            <a:ext cx="6923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¿Si en una concesión un privado invierte en una determinada obra, </a:t>
            </a:r>
          </a:p>
          <a:p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explota hasta recuperar la inversión y luego la “devuelve” al Estado, </a:t>
            </a:r>
          </a:p>
          <a:p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s-E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erminada la concesión, por qué seguimos pagando por usarla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s-C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69951D-7224-DD47-B6DB-711B4D66F67C}"/>
              </a:ext>
            </a:extLst>
          </p:cNvPr>
          <p:cNvSpPr txBox="1"/>
          <p:nvPr/>
        </p:nvSpPr>
        <p:spPr>
          <a:xfrm>
            <a:off x="435853" y="389656"/>
            <a:ext cx="3650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Sospecha</a:t>
            </a:r>
            <a:r>
              <a:rPr lang="en-US" dirty="0"/>
              <a:t>  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Duda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 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Confianza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 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Orgullo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2BE03BF-32EB-0E44-8EBC-57A9893EF517}"/>
              </a:ext>
            </a:extLst>
          </p:cNvPr>
          <p:cNvSpPr txBox="1"/>
          <p:nvPr/>
        </p:nvSpPr>
        <p:spPr>
          <a:xfrm>
            <a:off x="2851098" y="2360140"/>
            <a:ext cx="14606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Helvetica" pitchFamily="2" charset="0"/>
              </a:rPr>
              <a:t>FAQ 1: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5CEF4C0-DCC1-3746-9CB4-D6D164AE8834}"/>
              </a:ext>
            </a:extLst>
          </p:cNvPr>
          <p:cNvSpPr/>
          <p:nvPr/>
        </p:nvSpPr>
        <p:spPr>
          <a:xfrm rot="5400000">
            <a:off x="607172" y="47665"/>
            <a:ext cx="710673" cy="10533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423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C47D7C-E84F-8F41-AF0C-557912C24892}"/>
              </a:ext>
            </a:extLst>
          </p:cNvPr>
          <p:cNvSpPr txBox="1"/>
          <p:nvPr/>
        </p:nvSpPr>
        <p:spPr>
          <a:xfrm>
            <a:off x="6808082" y="1072182"/>
            <a:ext cx="12032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/>
              <a:t>P</a:t>
            </a:r>
            <a:r>
              <a:rPr lang="en-US" sz="2400" dirty="0" err="1"/>
              <a:t>úblico</a:t>
            </a:r>
            <a:endParaRPr lang="en-US" sz="24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CFA5E7E-FAFD-F34B-88FC-9DCC8D650A91}"/>
              </a:ext>
            </a:extLst>
          </p:cNvPr>
          <p:cNvSpPr txBox="1"/>
          <p:nvPr/>
        </p:nvSpPr>
        <p:spPr>
          <a:xfrm>
            <a:off x="4634879" y="4704933"/>
            <a:ext cx="1233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P</a:t>
            </a:r>
            <a:r>
              <a:rPr lang="en-US" sz="2400" dirty="0"/>
              <a:t>rivado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41E96EC-0610-554D-ACA3-BB66C161D514}"/>
              </a:ext>
            </a:extLst>
          </p:cNvPr>
          <p:cNvSpPr txBox="1"/>
          <p:nvPr/>
        </p:nvSpPr>
        <p:spPr>
          <a:xfrm>
            <a:off x="9412633" y="4669607"/>
            <a:ext cx="14169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P</a:t>
            </a:r>
            <a:r>
              <a:rPr lang="en-US" sz="2400" dirty="0"/>
              <a:t>ersonas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E676469-5B06-A54E-87C2-49F307BA3DFD}"/>
              </a:ext>
            </a:extLst>
          </p:cNvPr>
          <p:cNvSpPr txBox="1"/>
          <p:nvPr/>
        </p:nvSpPr>
        <p:spPr>
          <a:xfrm>
            <a:off x="435853" y="389656"/>
            <a:ext cx="3650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Sospecha</a:t>
            </a:r>
            <a:r>
              <a:rPr lang="en-US" dirty="0"/>
              <a:t>   </a:t>
            </a:r>
            <a:r>
              <a:rPr lang="en-US" dirty="0" err="1"/>
              <a:t>Duda</a:t>
            </a:r>
            <a:r>
              <a:rPr lang="en-US" dirty="0"/>
              <a:t>  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Confianza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 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Orgullo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32E91D15-9ED1-8849-AD89-7DACC7A90F3D}"/>
              </a:ext>
            </a:extLst>
          </p:cNvPr>
          <p:cNvSpPr/>
          <p:nvPr/>
        </p:nvSpPr>
        <p:spPr>
          <a:xfrm rot="5400000">
            <a:off x="1466095" y="240383"/>
            <a:ext cx="710673" cy="66787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1372A9F-9699-A742-97EC-C5E7FB983672}"/>
              </a:ext>
            </a:extLst>
          </p:cNvPr>
          <p:cNvSpPr txBox="1"/>
          <p:nvPr/>
        </p:nvSpPr>
        <p:spPr>
          <a:xfrm>
            <a:off x="5809166" y="2789670"/>
            <a:ext cx="11958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/>
              <a:t>A</a:t>
            </a:r>
            <a:r>
              <a:rPr lang="en-US" sz="2400" dirty="0" err="1"/>
              <a:t>lianza</a:t>
            </a:r>
            <a:endParaRPr lang="en-US" sz="2400"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8F25C6C7-794C-B847-A3F5-E10E92FB7ED3}"/>
              </a:ext>
            </a:extLst>
          </p:cNvPr>
          <p:cNvSpPr/>
          <p:nvPr/>
        </p:nvSpPr>
        <p:spPr>
          <a:xfrm rot="18130245">
            <a:off x="3342324" y="2216174"/>
            <a:ext cx="5972703" cy="225042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E07B370-680F-A240-8581-CBA0822A6852}"/>
              </a:ext>
            </a:extLst>
          </p:cNvPr>
          <p:cNvSpPr txBox="1"/>
          <p:nvPr/>
        </p:nvSpPr>
        <p:spPr>
          <a:xfrm>
            <a:off x="308271" y="1200529"/>
            <a:ext cx="40847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distinto sería si se hubiera instalado la idea de que el pago es por 3 conceptos: 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costo de </a:t>
            </a:r>
            <a:r>
              <a:rPr lang="es-E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construcción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costo de </a:t>
            </a:r>
            <a:r>
              <a:rPr lang="es-E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operación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</a:t>
            </a:r>
          </a:p>
          <a:p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costo de </a:t>
            </a:r>
            <a:r>
              <a:rPr lang="es-E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mantención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s-ES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652EDFA-965A-9246-9809-424A16200EB5}"/>
              </a:ext>
            </a:extLst>
          </p:cNvPr>
          <p:cNvSpPr txBox="1"/>
          <p:nvPr/>
        </p:nvSpPr>
        <p:spPr>
          <a:xfrm>
            <a:off x="6808082" y="5192827"/>
            <a:ext cx="1877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Servicio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sostenido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7" name="Flecha derecha 16">
            <a:extLst>
              <a:ext uri="{FF2B5EF4-FFF2-40B4-BE49-F238E27FC236}">
                <a16:creationId xmlns:a16="http://schemas.microsoft.com/office/drawing/2014/main" id="{085E85BC-4217-2A45-9475-16D0BDC01B36}"/>
              </a:ext>
            </a:extLst>
          </p:cNvPr>
          <p:cNvSpPr/>
          <p:nvPr/>
        </p:nvSpPr>
        <p:spPr>
          <a:xfrm>
            <a:off x="6407086" y="5087295"/>
            <a:ext cx="2778713" cy="217806"/>
          </a:xfrm>
          <a:prstGeom prst="rightArrow">
            <a:avLst>
              <a:gd name="adj1" fmla="val 33444"/>
              <a:gd name="adj2" fmla="val 127258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echa derecha 17">
            <a:extLst>
              <a:ext uri="{FF2B5EF4-FFF2-40B4-BE49-F238E27FC236}">
                <a16:creationId xmlns:a16="http://schemas.microsoft.com/office/drawing/2014/main" id="{8A81C9B8-0A26-934C-91BD-CAE110912727}"/>
              </a:ext>
            </a:extLst>
          </p:cNvPr>
          <p:cNvSpPr/>
          <p:nvPr/>
        </p:nvSpPr>
        <p:spPr>
          <a:xfrm rot="3451632">
            <a:off x="7638660" y="3158958"/>
            <a:ext cx="2778713" cy="217806"/>
          </a:xfrm>
          <a:prstGeom prst="rightArrow">
            <a:avLst>
              <a:gd name="adj1" fmla="val 33444"/>
              <a:gd name="adj2" fmla="val 127258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echa derecha 20">
            <a:extLst>
              <a:ext uri="{FF2B5EF4-FFF2-40B4-BE49-F238E27FC236}">
                <a16:creationId xmlns:a16="http://schemas.microsoft.com/office/drawing/2014/main" id="{7A0897F0-E2A0-824A-9C88-1B756C3F06E5}"/>
              </a:ext>
            </a:extLst>
          </p:cNvPr>
          <p:cNvSpPr/>
          <p:nvPr/>
        </p:nvSpPr>
        <p:spPr>
          <a:xfrm rot="12935789">
            <a:off x="7412965" y="3995005"/>
            <a:ext cx="1819285" cy="337265"/>
          </a:xfrm>
          <a:prstGeom prst="rightArrow">
            <a:avLst>
              <a:gd name="adj1" fmla="val 33444"/>
              <a:gd name="adj2" fmla="val 127258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8CBA9D24-DB7B-A74E-8509-70FB11A37202}"/>
              </a:ext>
            </a:extLst>
          </p:cNvPr>
          <p:cNvSpPr txBox="1"/>
          <p:nvPr/>
        </p:nvSpPr>
        <p:spPr>
          <a:xfrm rot="3486938">
            <a:off x="8459775" y="2879512"/>
            <a:ext cx="1634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Beneficio</a:t>
            </a:r>
            <a:r>
              <a:rPr lang="en-US" dirty="0">
                <a:solidFill>
                  <a:srgbClr val="00B050"/>
                </a:solidFill>
              </a:rPr>
              <a:t> social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C83FF904-61C2-1049-B9EF-8E64666373E9}"/>
              </a:ext>
            </a:extLst>
          </p:cNvPr>
          <p:cNvSpPr txBox="1"/>
          <p:nvPr/>
        </p:nvSpPr>
        <p:spPr>
          <a:xfrm rot="2144447">
            <a:off x="7906830" y="4053690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Disposicion</a:t>
            </a:r>
            <a:r>
              <a:rPr lang="en-US" dirty="0">
                <a:solidFill>
                  <a:srgbClr val="00B050"/>
                </a:solidFill>
              </a:rPr>
              <a:t> a </a:t>
            </a:r>
            <a:r>
              <a:rPr lang="en-US" dirty="0" err="1">
                <a:solidFill>
                  <a:srgbClr val="00B050"/>
                </a:solidFill>
              </a:rPr>
              <a:t>pago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03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53A1215-C8A3-3D4E-9F67-4F80345F81CC}"/>
              </a:ext>
            </a:extLst>
          </p:cNvPr>
          <p:cNvSpPr txBox="1"/>
          <p:nvPr/>
        </p:nvSpPr>
        <p:spPr>
          <a:xfrm>
            <a:off x="3802568" y="2551837"/>
            <a:ext cx="5006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¿por qué cuando se renueva una concesión, </a:t>
            </a:r>
          </a:p>
          <a:p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lo mas caro ya se pagó (costo de construcción) y sólo hay que operar y mantener las obras </a:t>
            </a:r>
          </a:p>
          <a:p>
            <a:r>
              <a:rPr lang="es-E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peaje cuesta lo mismo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,?</a:t>
            </a:r>
            <a:endParaRPr lang="es-C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AA4FE5D-5C11-5940-A1AD-772B66AE1BE3}"/>
              </a:ext>
            </a:extLst>
          </p:cNvPr>
          <p:cNvSpPr txBox="1"/>
          <p:nvPr/>
        </p:nvSpPr>
        <p:spPr>
          <a:xfrm>
            <a:off x="3802568" y="1841156"/>
            <a:ext cx="14606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Helvetica" pitchFamily="2" charset="0"/>
              </a:rPr>
              <a:t>FAQ 2: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DC18399-4196-B646-B45B-CB330C379963}"/>
              </a:ext>
            </a:extLst>
          </p:cNvPr>
          <p:cNvSpPr txBox="1"/>
          <p:nvPr/>
        </p:nvSpPr>
        <p:spPr>
          <a:xfrm>
            <a:off x="435853" y="389656"/>
            <a:ext cx="3650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Sospecha</a:t>
            </a:r>
            <a:r>
              <a:rPr lang="en-US" dirty="0"/>
              <a:t>   </a:t>
            </a:r>
            <a:r>
              <a:rPr lang="en-US" dirty="0" err="1"/>
              <a:t>Duda</a:t>
            </a:r>
            <a:r>
              <a:rPr lang="en-US" dirty="0"/>
              <a:t>   </a:t>
            </a:r>
            <a:r>
              <a:rPr lang="en-US" dirty="0" err="1"/>
              <a:t>Confianza</a:t>
            </a:r>
            <a:r>
              <a:rPr lang="en-US" dirty="0"/>
              <a:t>   </a:t>
            </a:r>
            <a:r>
              <a:rPr lang="en-US" dirty="0" err="1"/>
              <a:t>Orgullo</a:t>
            </a:r>
            <a:endParaRPr lang="en-US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77CC9CD-844B-F14C-8A82-9F2C9431960E}"/>
              </a:ext>
            </a:extLst>
          </p:cNvPr>
          <p:cNvSpPr/>
          <p:nvPr/>
        </p:nvSpPr>
        <p:spPr>
          <a:xfrm rot="5400000">
            <a:off x="607172" y="47665"/>
            <a:ext cx="710673" cy="10533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003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C47D7C-E84F-8F41-AF0C-557912C24892}"/>
              </a:ext>
            </a:extLst>
          </p:cNvPr>
          <p:cNvSpPr txBox="1"/>
          <p:nvPr/>
        </p:nvSpPr>
        <p:spPr>
          <a:xfrm>
            <a:off x="6808082" y="1072182"/>
            <a:ext cx="12032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/>
              <a:t>P</a:t>
            </a:r>
            <a:r>
              <a:rPr lang="en-US" sz="2400" dirty="0" err="1"/>
              <a:t>úblico</a:t>
            </a:r>
            <a:endParaRPr lang="en-US" sz="24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CFA5E7E-FAFD-F34B-88FC-9DCC8D650A91}"/>
              </a:ext>
            </a:extLst>
          </p:cNvPr>
          <p:cNvSpPr txBox="1"/>
          <p:nvPr/>
        </p:nvSpPr>
        <p:spPr>
          <a:xfrm>
            <a:off x="4634879" y="4704933"/>
            <a:ext cx="1233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P</a:t>
            </a:r>
            <a:r>
              <a:rPr lang="en-US" sz="2400" dirty="0"/>
              <a:t>rivado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41E96EC-0610-554D-ACA3-BB66C161D514}"/>
              </a:ext>
            </a:extLst>
          </p:cNvPr>
          <p:cNvSpPr txBox="1"/>
          <p:nvPr/>
        </p:nvSpPr>
        <p:spPr>
          <a:xfrm>
            <a:off x="9412633" y="4669607"/>
            <a:ext cx="14169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P</a:t>
            </a:r>
            <a:r>
              <a:rPr lang="en-US" sz="2400" dirty="0"/>
              <a:t>ersonas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E676469-5B06-A54E-87C2-49F307BA3DFD}"/>
              </a:ext>
            </a:extLst>
          </p:cNvPr>
          <p:cNvSpPr txBox="1"/>
          <p:nvPr/>
        </p:nvSpPr>
        <p:spPr>
          <a:xfrm>
            <a:off x="435853" y="389656"/>
            <a:ext cx="3650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Sospecha</a:t>
            </a:r>
            <a:r>
              <a:rPr lang="en-US" dirty="0"/>
              <a:t>   </a:t>
            </a:r>
            <a:r>
              <a:rPr lang="en-US" dirty="0" err="1"/>
              <a:t>Duda</a:t>
            </a:r>
            <a:r>
              <a:rPr lang="en-US" dirty="0"/>
              <a:t>  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Confianza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 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Orgullo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32E91D15-9ED1-8849-AD89-7DACC7A90F3D}"/>
              </a:ext>
            </a:extLst>
          </p:cNvPr>
          <p:cNvSpPr/>
          <p:nvPr/>
        </p:nvSpPr>
        <p:spPr>
          <a:xfrm rot="5400000">
            <a:off x="1466095" y="240383"/>
            <a:ext cx="710673" cy="66787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1372A9F-9699-A742-97EC-C5E7FB983672}"/>
              </a:ext>
            </a:extLst>
          </p:cNvPr>
          <p:cNvSpPr txBox="1"/>
          <p:nvPr/>
        </p:nvSpPr>
        <p:spPr>
          <a:xfrm>
            <a:off x="5809166" y="2789670"/>
            <a:ext cx="11958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/>
              <a:t>A</a:t>
            </a:r>
            <a:r>
              <a:rPr lang="en-US" sz="2400" dirty="0" err="1"/>
              <a:t>lianza</a:t>
            </a:r>
            <a:endParaRPr lang="en-US" sz="2400"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8F25C6C7-794C-B847-A3F5-E10E92FB7ED3}"/>
              </a:ext>
            </a:extLst>
          </p:cNvPr>
          <p:cNvSpPr/>
          <p:nvPr/>
        </p:nvSpPr>
        <p:spPr>
          <a:xfrm rot="18130245">
            <a:off x="3342324" y="2216174"/>
            <a:ext cx="5972703" cy="225042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652EDFA-965A-9246-9809-424A16200EB5}"/>
              </a:ext>
            </a:extLst>
          </p:cNvPr>
          <p:cNvSpPr txBox="1"/>
          <p:nvPr/>
        </p:nvSpPr>
        <p:spPr>
          <a:xfrm>
            <a:off x="6407086" y="5227193"/>
            <a:ext cx="2471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Generación</a:t>
            </a:r>
            <a:r>
              <a:rPr lang="en-US" dirty="0">
                <a:solidFill>
                  <a:srgbClr val="00B050"/>
                </a:solidFill>
              </a:rPr>
              <a:t> de </a:t>
            </a:r>
            <a:r>
              <a:rPr lang="en-US" dirty="0" err="1">
                <a:solidFill>
                  <a:srgbClr val="00B050"/>
                </a:solidFill>
              </a:rPr>
              <a:t>superavit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7" name="Flecha derecha 16">
            <a:extLst>
              <a:ext uri="{FF2B5EF4-FFF2-40B4-BE49-F238E27FC236}">
                <a16:creationId xmlns:a16="http://schemas.microsoft.com/office/drawing/2014/main" id="{085E85BC-4217-2A45-9475-16D0BDC01B36}"/>
              </a:ext>
            </a:extLst>
          </p:cNvPr>
          <p:cNvSpPr/>
          <p:nvPr/>
        </p:nvSpPr>
        <p:spPr>
          <a:xfrm>
            <a:off x="6407086" y="5087295"/>
            <a:ext cx="2778713" cy="217806"/>
          </a:xfrm>
          <a:prstGeom prst="rightArrow">
            <a:avLst>
              <a:gd name="adj1" fmla="val 33444"/>
              <a:gd name="adj2" fmla="val 127258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echa derecha 17">
            <a:extLst>
              <a:ext uri="{FF2B5EF4-FFF2-40B4-BE49-F238E27FC236}">
                <a16:creationId xmlns:a16="http://schemas.microsoft.com/office/drawing/2014/main" id="{8A81C9B8-0A26-934C-91BD-CAE110912727}"/>
              </a:ext>
            </a:extLst>
          </p:cNvPr>
          <p:cNvSpPr/>
          <p:nvPr/>
        </p:nvSpPr>
        <p:spPr>
          <a:xfrm rot="3451632">
            <a:off x="7638660" y="3158958"/>
            <a:ext cx="2778713" cy="217806"/>
          </a:xfrm>
          <a:prstGeom prst="rightArrow">
            <a:avLst>
              <a:gd name="adj1" fmla="val 33444"/>
              <a:gd name="adj2" fmla="val 127258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echa derecha 20">
            <a:extLst>
              <a:ext uri="{FF2B5EF4-FFF2-40B4-BE49-F238E27FC236}">
                <a16:creationId xmlns:a16="http://schemas.microsoft.com/office/drawing/2014/main" id="{7A0897F0-E2A0-824A-9C88-1B756C3F06E5}"/>
              </a:ext>
            </a:extLst>
          </p:cNvPr>
          <p:cNvSpPr/>
          <p:nvPr/>
        </p:nvSpPr>
        <p:spPr>
          <a:xfrm rot="12935789">
            <a:off x="7412965" y="3995005"/>
            <a:ext cx="1819285" cy="337265"/>
          </a:xfrm>
          <a:prstGeom prst="rightArrow">
            <a:avLst>
              <a:gd name="adj1" fmla="val 33444"/>
              <a:gd name="adj2" fmla="val 127258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8CBA9D24-DB7B-A74E-8509-70FB11A37202}"/>
              </a:ext>
            </a:extLst>
          </p:cNvPr>
          <p:cNvSpPr txBox="1"/>
          <p:nvPr/>
        </p:nvSpPr>
        <p:spPr>
          <a:xfrm rot="3486938">
            <a:off x="8252862" y="2879512"/>
            <a:ext cx="2048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Equidad</a:t>
            </a:r>
            <a:r>
              <a:rPr lang="en-US" dirty="0">
                <a:solidFill>
                  <a:srgbClr val="00B050"/>
                </a:solidFill>
              </a:rPr>
              <a:t> y </a:t>
            </a:r>
            <a:r>
              <a:rPr lang="en-US" dirty="0" err="1">
                <a:solidFill>
                  <a:srgbClr val="00B050"/>
                </a:solidFill>
              </a:rPr>
              <a:t>equilibrio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C83FF904-61C2-1049-B9EF-8E64666373E9}"/>
              </a:ext>
            </a:extLst>
          </p:cNvPr>
          <p:cNvSpPr txBox="1"/>
          <p:nvPr/>
        </p:nvSpPr>
        <p:spPr>
          <a:xfrm rot="2144447">
            <a:off x="7906830" y="4053690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Disposicion</a:t>
            </a:r>
            <a:r>
              <a:rPr lang="en-US" dirty="0">
                <a:solidFill>
                  <a:srgbClr val="00B050"/>
                </a:solidFill>
              </a:rPr>
              <a:t> a </a:t>
            </a:r>
            <a:r>
              <a:rPr lang="en-US" dirty="0" err="1">
                <a:solidFill>
                  <a:srgbClr val="00B050"/>
                </a:solidFill>
              </a:rPr>
              <a:t>pago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69BDAAE-4410-9044-B2AB-92B22491078E}"/>
              </a:ext>
            </a:extLst>
          </p:cNvPr>
          <p:cNvSpPr txBox="1"/>
          <p:nvPr/>
        </p:nvSpPr>
        <p:spPr>
          <a:xfrm>
            <a:off x="380304" y="1246599"/>
            <a:ext cx="50068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Qué distinto sería, si se hubiera instalado la idea que si uno mira al sistema de concesiones como un total, hay proyectos con superávit y otros con déficit, y por una cuestión de sustentabilidad económica y de equidad territorial, las obras con superávit aportan a las con déficit, generando un sistema en equilibrio *. 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6D06984B-710F-F646-B0B0-7173D1D97508}"/>
              </a:ext>
            </a:extLst>
          </p:cNvPr>
          <p:cNvSpPr txBox="1"/>
          <p:nvPr/>
        </p:nvSpPr>
        <p:spPr>
          <a:xfrm>
            <a:off x="380304" y="5914346"/>
            <a:ext cx="30912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el MOP y concesiones esta trabajando en este momento en una política tarifaria que permita comunicar con transparencia y claridad el por qué de los pagos.</a:t>
            </a:r>
            <a:r>
              <a:rPr lang="es-CL" sz="1000" dirty="0">
                <a:effectLst/>
              </a:rPr>
              <a:t> 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227438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0246606-CB28-9D42-B2A5-203D0B00FC15}"/>
              </a:ext>
            </a:extLst>
          </p:cNvPr>
          <p:cNvSpPr txBox="1"/>
          <p:nvPr/>
        </p:nvSpPr>
        <p:spPr>
          <a:xfrm>
            <a:off x="1854775" y="3276763"/>
            <a:ext cx="84824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Que se </a:t>
            </a:r>
            <a:r>
              <a:rPr lang="en-US" sz="3200" dirty="0" err="1"/>
              <a:t>podria</a:t>
            </a:r>
            <a:r>
              <a:rPr lang="en-US" sz="3200" dirty="0"/>
              <a:t> </a:t>
            </a:r>
            <a:r>
              <a:rPr lang="en-US" sz="3200" dirty="0" err="1"/>
              <a:t>esperar</a:t>
            </a:r>
            <a:r>
              <a:rPr lang="en-US" sz="3200" dirty="0"/>
              <a:t> para los </a:t>
            </a:r>
            <a:r>
              <a:rPr lang="en-US" sz="3200" dirty="0" err="1"/>
              <a:t>proximos</a:t>
            </a:r>
            <a:r>
              <a:rPr lang="en-US" sz="3200" dirty="0"/>
              <a:t> 30 </a:t>
            </a:r>
            <a:r>
              <a:rPr lang="en-US" sz="3200" dirty="0" err="1"/>
              <a:t>años</a:t>
            </a:r>
            <a:r>
              <a:rPr lang="en-US" sz="3200" dirty="0"/>
              <a:t>?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4DDD49A-EF37-4342-91AE-6495B8149FF6}"/>
              </a:ext>
            </a:extLst>
          </p:cNvPr>
          <p:cNvSpPr txBox="1"/>
          <p:nvPr/>
        </p:nvSpPr>
        <p:spPr>
          <a:xfrm>
            <a:off x="435853" y="389656"/>
            <a:ext cx="3650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Sospecha</a:t>
            </a:r>
            <a:r>
              <a:rPr lang="en-US" dirty="0"/>
              <a:t>   </a:t>
            </a:r>
            <a:r>
              <a:rPr lang="en-US" dirty="0" err="1"/>
              <a:t>Duda</a:t>
            </a:r>
            <a:r>
              <a:rPr lang="en-US" dirty="0"/>
              <a:t>   </a:t>
            </a:r>
            <a:r>
              <a:rPr lang="en-US" dirty="0" err="1"/>
              <a:t>Confianza</a:t>
            </a:r>
            <a:r>
              <a:rPr lang="en-US" dirty="0"/>
              <a:t>   </a:t>
            </a:r>
            <a:r>
              <a:rPr lang="en-US" dirty="0" err="1"/>
              <a:t>Orgullo</a:t>
            </a:r>
            <a:endParaRPr lang="en-US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3D2C6DB-1EFF-0445-AD83-935D65A85003}"/>
              </a:ext>
            </a:extLst>
          </p:cNvPr>
          <p:cNvSpPr/>
          <p:nvPr/>
        </p:nvSpPr>
        <p:spPr>
          <a:xfrm rot="5400000">
            <a:off x="2305680" y="58691"/>
            <a:ext cx="710673" cy="103126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E9DABBE-02D4-1045-BDBE-677A9B97AF70}"/>
              </a:ext>
            </a:extLst>
          </p:cNvPr>
          <p:cNvSpPr/>
          <p:nvPr/>
        </p:nvSpPr>
        <p:spPr>
          <a:xfrm rot="5400000">
            <a:off x="3308590" y="152358"/>
            <a:ext cx="710673" cy="84392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685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C4DE4DA-5DB7-C74E-AA71-17790B6CDD3D}"/>
              </a:ext>
            </a:extLst>
          </p:cNvPr>
          <p:cNvSpPr txBox="1"/>
          <p:nvPr/>
        </p:nvSpPr>
        <p:spPr>
          <a:xfrm>
            <a:off x="620243" y="1641990"/>
            <a:ext cx="31945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 </a:t>
            </a:r>
            <a:r>
              <a:rPr lang="en-US" dirty="0" err="1"/>
              <a:t>Concesiones</a:t>
            </a:r>
            <a:r>
              <a:rPr lang="en-US" dirty="0"/>
              <a:t> no es solo un Sistema de </a:t>
            </a:r>
            <a:r>
              <a:rPr lang="en-US" dirty="0" err="1"/>
              <a:t>financiamiento</a:t>
            </a:r>
            <a:r>
              <a:rPr lang="en-US" dirty="0"/>
              <a:t> </a:t>
            </a:r>
            <a:r>
              <a:rPr lang="en-US" dirty="0" err="1"/>
              <a:t>sino</a:t>
            </a:r>
            <a:r>
              <a:rPr lang="en-US" dirty="0"/>
              <a:t> una </a:t>
            </a:r>
            <a:r>
              <a:rPr lang="en-US" dirty="0" err="1"/>
              <a:t>herramienta</a:t>
            </a:r>
            <a:r>
              <a:rPr lang="en-US" dirty="0"/>
              <a:t> con </a:t>
            </a:r>
            <a:r>
              <a:rPr lang="en-US" dirty="0" err="1"/>
              <a:t>potencial</a:t>
            </a:r>
            <a:r>
              <a:rPr lang="en-US" dirty="0"/>
              <a:t> de </a:t>
            </a:r>
            <a:r>
              <a:rPr lang="en-US" dirty="0" err="1"/>
              <a:t>salvar</a:t>
            </a:r>
            <a:r>
              <a:rPr lang="en-US" dirty="0"/>
              <a:t> una </a:t>
            </a:r>
            <a:r>
              <a:rPr lang="en-US" dirty="0" err="1"/>
              <a:t>brecha</a:t>
            </a:r>
            <a:r>
              <a:rPr lang="en-US" dirty="0"/>
              <a:t> de </a:t>
            </a:r>
            <a:r>
              <a:rPr lang="en-US" dirty="0" err="1"/>
              <a:t>coordinacion</a:t>
            </a:r>
            <a:r>
              <a:rPr lang="en-US" dirty="0"/>
              <a:t> y un atajo a la </a:t>
            </a:r>
            <a:r>
              <a:rPr lang="en-US" dirty="0" err="1"/>
              <a:t>modernizacion</a:t>
            </a:r>
            <a:r>
              <a:rPr lang="en-US" dirty="0"/>
              <a:t> del Estado (</a:t>
            </a:r>
            <a:r>
              <a:rPr lang="en-US" dirty="0" err="1"/>
              <a:t>sectorialismo</a:t>
            </a:r>
            <a:r>
              <a:rPr lang="en-US" dirty="0"/>
              <a:t> v/s </a:t>
            </a:r>
            <a:r>
              <a:rPr lang="en-US" dirty="0" err="1"/>
              <a:t>integracion</a:t>
            </a:r>
            <a:r>
              <a:rPr lang="en-US" dirty="0"/>
              <a:t>)  </a:t>
            </a:r>
          </a:p>
          <a:p>
            <a:endParaRPr lang="en-U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CD2AB80-7AC9-1547-A78A-380B50D90E63}"/>
              </a:ext>
            </a:extLst>
          </p:cNvPr>
          <p:cNvSpPr txBox="1"/>
          <p:nvPr/>
        </p:nvSpPr>
        <p:spPr>
          <a:xfrm>
            <a:off x="435853" y="389656"/>
            <a:ext cx="3650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Sospecha</a:t>
            </a:r>
            <a:r>
              <a:rPr lang="en-US" dirty="0"/>
              <a:t>   </a:t>
            </a:r>
            <a:r>
              <a:rPr lang="en-US" dirty="0" err="1"/>
              <a:t>Duda</a:t>
            </a:r>
            <a:r>
              <a:rPr lang="en-US" dirty="0"/>
              <a:t>   </a:t>
            </a:r>
            <a:r>
              <a:rPr lang="en-US" dirty="0" err="1"/>
              <a:t>Confianza</a:t>
            </a:r>
            <a:r>
              <a:rPr lang="en-US" dirty="0"/>
              <a:t>   </a:t>
            </a:r>
            <a:r>
              <a:rPr lang="en-US" dirty="0" err="1"/>
              <a:t>Orgullo</a:t>
            </a:r>
            <a:endParaRPr lang="en-US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33A7506-2072-8440-A787-7AAB5A5CCA57}"/>
              </a:ext>
            </a:extLst>
          </p:cNvPr>
          <p:cNvSpPr/>
          <p:nvPr/>
        </p:nvSpPr>
        <p:spPr>
          <a:xfrm rot="5400000">
            <a:off x="2305680" y="58691"/>
            <a:ext cx="710673" cy="103126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F7E03F0-D8E3-344B-B507-4C1ADB86DA70}"/>
              </a:ext>
            </a:extLst>
          </p:cNvPr>
          <p:cNvSpPr txBox="1"/>
          <p:nvPr/>
        </p:nvSpPr>
        <p:spPr>
          <a:xfrm>
            <a:off x="6808082" y="1072182"/>
            <a:ext cx="12032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/>
              <a:t>P</a:t>
            </a:r>
            <a:r>
              <a:rPr lang="en-US" sz="2400" dirty="0" err="1"/>
              <a:t>úblico</a:t>
            </a:r>
            <a:endParaRPr lang="en-US" sz="24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4EF8FA0-4D46-3D4C-9F20-E420C06B68B8}"/>
              </a:ext>
            </a:extLst>
          </p:cNvPr>
          <p:cNvSpPr txBox="1"/>
          <p:nvPr/>
        </p:nvSpPr>
        <p:spPr>
          <a:xfrm>
            <a:off x="4634879" y="4704933"/>
            <a:ext cx="1233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P</a:t>
            </a:r>
            <a:r>
              <a:rPr lang="en-US" sz="2400" dirty="0"/>
              <a:t>rivado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409BA32-4518-D948-B212-3F5C62BD13DD}"/>
              </a:ext>
            </a:extLst>
          </p:cNvPr>
          <p:cNvSpPr txBox="1"/>
          <p:nvPr/>
        </p:nvSpPr>
        <p:spPr>
          <a:xfrm>
            <a:off x="9412633" y="4669607"/>
            <a:ext cx="14169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P</a:t>
            </a:r>
            <a:r>
              <a:rPr lang="en-US" sz="2400" dirty="0"/>
              <a:t>ersonas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03BDE76B-6173-9643-B700-B315BD69C604}"/>
              </a:ext>
            </a:extLst>
          </p:cNvPr>
          <p:cNvSpPr txBox="1"/>
          <p:nvPr/>
        </p:nvSpPr>
        <p:spPr>
          <a:xfrm>
            <a:off x="5809166" y="2789670"/>
            <a:ext cx="11958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/>
              <a:t>A</a:t>
            </a:r>
            <a:r>
              <a:rPr lang="en-US" sz="2400" dirty="0" err="1"/>
              <a:t>lianza</a:t>
            </a:r>
            <a:endParaRPr lang="en-US" sz="2400" dirty="0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CFE210B9-0653-1A4D-BA55-C9862791B685}"/>
              </a:ext>
            </a:extLst>
          </p:cNvPr>
          <p:cNvSpPr/>
          <p:nvPr/>
        </p:nvSpPr>
        <p:spPr>
          <a:xfrm rot="18130245">
            <a:off x="3342324" y="2216174"/>
            <a:ext cx="5972703" cy="225042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0D476CA-6C0B-4640-99E0-679F4657BBA1}"/>
              </a:ext>
            </a:extLst>
          </p:cNvPr>
          <p:cNvSpPr txBox="1"/>
          <p:nvPr/>
        </p:nvSpPr>
        <p:spPr>
          <a:xfrm>
            <a:off x="7127918" y="5227193"/>
            <a:ext cx="1062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Eficiencia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4" name="Flecha derecha 23">
            <a:extLst>
              <a:ext uri="{FF2B5EF4-FFF2-40B4-BE49-F238E27FC236}">
                <a16:creationId xmlns:a16="http://schemas.microsoft.com/office/drawing/2014/main" id="{7ED1FB43-8D91-7A41-98C0-213189E94110}"/>
              </a:ext>
            </a:extLst>
          </p:cNvPr>
          <p:cNvSpPr/>
          <p:nvPr/>
        </p:nvSpPr>
        <p:spPr>
          <a:xfrm>
            <a:off x="6407086" y="5087295"/>
            <a:ext cx="2778713" cy="217806"/>
          </a:xfrm>
          <a:prstGeom prst="rightArrow">
            <a:avLst>
              <a:gd name="adj1" fmla="val 33444"/>
              <a:gd name="adj2" fmla="val 127258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lecha derecha 24">
            <a:extLst>
              <a:ext uri="{FF2B5EF4-FFF2-40B4-BE49-F238E27FC236}">
                <a16:creationId xmlns:a16="http://schemas.microsoft.com/office/drawing/2014/main" id="{2D2AB8B7-267E-EF40-AB5B-9676E8702520}"/>
              </a:ext>
            </a:extLst>
          </p:cNvPr>
          <p:cNvSpPr/>
          <p:nvPr/>
        </p:nvSpPr>
        <p:spPr>
          <a:xfrm rot="3451632">
            <a:off x="7638660" y="3158958"/>
            <a:ext cx="2778713" cy="217806"/>
          </a:xfrm>
          <a:prstGeom prst="rightArrow">
            <a:avLst>
              <a:gd name="adj1" fmla="val 33444"/>
              <a:gd name="adj2" fmla="val 127258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lecha derecha 25">
            <a:extLst>
              <a:ext uri="{FF2B5EF4-FFF2-40B4-BE49-F238E27FC236}">
                <a16:creationId xmlns:a16="http://schemas.microsoft.com/office/drawing/2014/main" id="{4B3CE015-CF0E-8A48-BB5B-6425E6A5F8AD}"/>
              </a:ext>
            </a:extLst>
          </p:cNvPr>
          <p:cNvSpPr/>
          <p:nvPr/>
        </p:nvSpPr>
        <p:spPr>
          <a:xfrm rot="12935789">
            <a:off x="7412965" y="3995005"/>
            <a:ext cx="1819285" cy="337265"/>
          </a:xfrm>
          <a:prstGeom prst="rightArrow">
            <a:avLst>
              <a:gd name="adj1" fmla="val 33444"/>
              <a:gd name="adj2" fmla="val 127258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2D89267A-71B6-E340-97D1-E6E4601AF094}"/>
              </a:ext>
            </a:extLst>
          </p:cNvPr>
          <p:cNvSpPr txBox="1"/>
          <p:nvPr/>
        </p:nvSpPr>
        <p:spPr>
          <a:xfrm rot="3486938">
            <a:off x="8632551" y="2879512"/>
            <a:ext cx="1289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Integración</a:t>
            </a:r>
            <a:r>
              <a:rPr lang="en-US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9B703498-8459-7444-AACE-8177F76F753A}"/>
              </a:ext>
            </a:extLst>
          </p:cNvPr>
          <p:cNvSpPr txBox="1"/>
          <p:nvPr/>
        </p:nvSpPr>
        <p:spPr>
          <a:xfrm rot="2144447">
            <a:off x="7906830" y="4053690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Disposicion</a:t>
            </a:r>
            <a:r>
              <a:rPr lang="en-US" dirty="0">
                <a:solidFill>
                  <a:srgbClr val="00B050"/>
                </a:solidFill>
              </a:rPr>
              <a:t> a </a:t>
            </a:r>
            <a:r>
              <a:rPr lang="en-US" dirty="0" err="1">
                <a:solidFill>
                  <a:srgbClr val="00B050"/>
                </a:solidFill>
              </a:rPr>
              <a:t>pago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864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exterior, luz, calle, tráfico&#10;&#10;Descripción generada automáticamente">
            <a:extLst>
              <a:ext uri="{FF2B5EF4-FFF2-40B4-BE49-F238E27FC236}">
                <a16:creationId xmlns:a16="http://schemas.microsoft.com/office/drawing/2014/main" id="{79F0E7EF-C578-B94F-82D6-BEB308F7A8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884360" cy="6858000"/>
          </a:xfrm>
          <a:prstGeom prst="rect">
            <a:avLst/>
          </a:prstGeom>
        </p:spPr>
      </p:pic>
      <p:sp>
        <p:nvSpPr>
          <p:cNvPr id="4" name="Forma libre 3">
            <a:extLst>
              <a:ext uri="{FF2B5EF4-FFF2-40B4-BE49-F238E27FC236}">
                <a16:creationId xmlns:a16="http://schemas.microsoft.com/office/drawing/2014/main" id="{B8A48832-A99E-1242-A802-742A1AF0E22A}"/>
              </a:ext>
            </a:extLst>
          </p:cNvPr>
          <p:cNvSpPr/>
          <p:nvPr/>
        </p:nvSpPr>
        <p:spPr>
          <a:xfrm>
            <a:off x="7019726" y="4411362"/>
            <a:ext cx="976184" cy="2113006"/>
          </a:xfrm>
          <a:custGeom>
            <a:avLst/>
            <a:gdLst>
              <a:gd name="connsiteX0" fmla="*/ 0 w 976184"/>
              <a:gd name="connsiteY0" fmla="*/ 2113006 h 2113006"/>
              <a:gd name="connsiteX1" fmla="*/ 630195 w 976184"/>
              <a:gd name="connsiteY1" fmla="*/ 1223319 h 2113006"/>
              <a:gd name="connsiteX2" fmla="*/ 605481 w 976184"/>
              <a:gd name="connsiteY2" fmla="*/ 1025611 h 2113006"/>
              <a:gd name="connsiteX3" fmla="*/ 864973 w 976184"/>
              <a:gd name="connsiteY3" fmla="*/ 469557 h 2113006"/>
              <a:gd name="connsiteX4" fmla="*/ 976184 w 976184"/>
              <a:gd name="connsiteY4" fmla="*/ 0 h 2113006"/>
              <a:gd name="connsiteX5" fmla="*/ 976184 w 976184"/>
              <a:gd name="connsiteY5" fmla="*/ 0 h 2113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6184" h="2113006">
                <a:moveTo>
                  <a:pt x="0" y="2113006"/>
                </a:moveTo>
                <a:lnTo>
                  <a:pt x="630195" y="1223319"/>
                </a:lnTo>
                <a:lnTo>
                  <a:pt x="605481" y="1025611"/>
                </a:lnTo>
                <a:lnTo>
                  <a:pt x="864973" y="469557"/>
                </a:lnTo>
                <a:lnTo>
                  <a:pt x="976184" y="0"/>
                </a:lnTo>
                <a:lnTo>
                  <a:pt x="976184" y="0"/>
                </a:lnTo>
              </a:path>
            </a:pathLst>
          </a:cu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BB8D0157-3F17-A844-A169-CCFA869246FE}"/>
              </a:ext>
            </a:extLst>
          </p:cNvPr>
          <p:cNvSpPr/>
          <p:nvPr/>
        </p:nvSpPr>
        <p:spPr>
          <a:xfrm>
            <a:off x="7477809" y="1618861"/>
            <a:ext cx="690465" cy="2789853"/>
          </a:xfrm>
          <a:custGeom>
            <a:avLst/>
            <a:gdLst>
              <a:gd name="connsiteX0" fmla="*/ 522514 w 690465"/>
              <a:gd name="connsiteY0" fmla="*/ 2789853 h 2789853"/>
              <a:gd name="connsiteX1" fmla="*/ 634481 w 690465"/>
              <a:gd name="connsiteY1" fmla="*/ 2220686 h 2789853"/>
              <a:gd name="connsiteX2" fmla="*/ 690465 w 690465"/>
              <a:gd name="connsiteY2" fmla="*/ 2034074 h 2789853"/>
              <a:gd name="connsiteX3" fmla="*/ 620485 w 690465"/>
              <a:gd name="connsiteY3" fmla="*/ 1595535 h 2789853"/>
              <a:gd name="connsiteX4" fmla="*/ 559836 w 690465"/>
              <a:gd name="connsiteY4" fmla="*/ 1222310 h 2789853"/>
              <a:gd name="connsiteX5" fmla="*/ 424542 w 690465"/>
              <a:gd name="connsiteY5" fmla="*/ 1017037 h 2789853"/>
              <a:gd name="connsiteX6" fmla="*/ 214604 w 690465"/>
              <a:gd name="connsiteY6" fmla="*/ 615821 h 2789853"/>
              <a:gd name="connsiteX7" fmla="*/ 261257 w 690465"/>
              <a:gd name="connsiteY7" fmla="*/ 466531 h 2789853"/>
              <a:gd name="connsiteX8" fmla="*/ 228600 w 690465"/>
              <a:gd name="connsiteY8" fmla="*/ 233266 h 2789853"/>
              <a:gd name="connsiteX9" fmla="*/ 139959 w 690465"/>
              <a:gd name="connsiteY9" fmla="*/ 102637 h 2789853"/>
              <a:gd name="connsiteX10" fmla="*/ 0 w 690465"/>
              <a:gd name="connsiteY10" fmla="*/ 0 h 278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90465" h="2789853">
                <a:moveTo>
                  <a:pt x="522514" y="2789853"/>
                </a:moveTo>
                <a:lnTo>
                  <a:pt x="634481" y="2220686"/>
                </a:lnTo>
                <a:lnTo>
                  <a:pt x="690465" y="2034074"/>
                </a:lnTo>
                <a:lnTo>
                  <a:pt x="620485" y="1595535"/>
                </a:lnTo>
                <a:lnTo>
                  <a:pt x="559836" y="1222310"/>
                </a:lnTo>
                <a:lnTo>
                  <a:pt x="424542" y="1017037"/>
                </a:lnTo>
                <a:lnTo>
                  <a:pt x="214604" y="615821"/>
                </a:lnTo>
                <a:lnTo>
                  <a:pt x="261257" y="466531"/>
                </a:lnTo>
                <a:lnTo>
                  <a:pt x="228600" y="233266"/>
                </a:lnTo>
                <a:lnTo>
                  <a:pt x="139959" y="102637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rma libre 5">
            <a:extLst>
              <a:ext uri="{FF2B5EF4-FFF2-40B4-BE49-F238E27FC236}">
                <a16:creationId xmlns:a16="http://schemas.microsoft.com/office/drawing/2014/main" id="{37471BB1-354E-BA4A-8576-38B78C753403}"/>
              </a:ext>
            </a:extLst>
          </p:cNvPr>
          <p:cNvSpPr/>
          <p:nvPr/>
        </p:nvSpPr>
        <p:spPr>
          <a:xfrm>
            <a:off x="2552758" y="3552568"/>
            <a:ext cx="4479325" cy="3045940"/>
          </a:xfrm>
          <a:custGeom>
            <a:avLst/>
            <a:gdLst>
              <a:gd name="connsiteX0" fmla="*/ 4479325 w 4479325"/>
              <a:gd name="connsiteY0" fmla="*/ 2971800 h 3045940"/>
              <a:gd name="connsiteX1" fmla="*/ 4096265 w 4479325"/>
              <a:gd name="connsiteY1" fmla="*/ 3045940 h 3045940"/>
              <a:gd name="connsiteX2" fmla="*/ 3534033 w 4479325"/>
              <a:gd name="connsiteY2" fmla="*/ 3015048 h 3045940"/>
              <a:gd name="connsiteX3" fmla="*/ 2724665 w 4479325"/>
              <a:gd name="connsiteY3" fmla="*/ 2767913 h 3045940"/>
              <a:gd name="connsiteX4" fmla="*/ 2452817 w 4479325"/>
              <a:gd name="connsiteY4" fmla="*/ 2656702 h 3045940"/>
              <a:gd name="connsiteX5" fmla="*/ 2100649 w 4479325"/>
              <a:gd name="connsiteY5" fmla="*/ 2409567 h 3045940"/>
              <a:gd name="connsiteX6" fmla="*/ 1977081 w 4479325"/>
              <a:gd name="connsiteY6" fmla="*/ 2298356 h 3045940"/>
              <a:gd name="connsiteX7" fmla="*/ 1594022 w 4479325"/>
              <a:gd name="connsiteY7" fmla="*/ 2168610 h 3045940"/>
              <a:gd name="connsiteX8" fmla="*/ 1309817 w 4479325"/>
              <a:gd name="connsiteY8" fmla="*/ 1834978 h 3045940"/>
              <a:gd name="connsiteX9" fmla="*/ 932936 w 4479325"/>
              <a:gd name="connsiteY9" fmla="*/ 1723767 h 3045940"/>
              <a:gd name="connsiteX10" fmla="*/ 698157 w 4479325"/>
              <a:gd name="connsiteY10" fmla="*/ 1322173 h 3045940"/>
              <a:gd name="connsiteX11" fmla="*/ 370703 w 4479325"/>
              <a:gd name="connsiteY11" fmla="*/ 642551 h 3045940"/>
              <a:gd name="connsiteX12" fmla="*/ 315098 w 4479325"/>
              <a:gd name="connsiteY12" fmla="*/ 284205 h 3045940"/>
              <a:gd name="connsiteX13" fmla="*/ 0 w 4479325"/>
              <a:gd name="connsiteY13" fmla="*/ 0 h 3045940"/>
              <a:gd name="connsiteX14" fmla="*/ 0 w 4479325"/>
              <a:gd name="connsiteY14" fmla="*/ 0 h 304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79325" h="3045940">
                <a:moveTo>
                  <a:pt x="4479325" y="2971800"/>
                </a:moveTo>
                <a:lnTo>
                  <a:pt x="4096265" y="3045940"/>
                </a:lnTo>
                <a:lnTo>
                  <a:pt x="3534033" y="3015048"/>
                </a:lnTo>
                <a:lnTo>
                  <a:pt x="2724665" y="2767913"/>
                </a:lnTo>
                <a:lnTo>
                  <a:pt x="2452817" y="2656702"/>
                </a:lnTo>
                <a:lnTo>
                  <a:pt x="2100649" y="2409567"/>
                </a:lnTo>
                <a:lnTo>
                  <a:pt x="1977081" y="2298356"/>
                </a:lnTo>
                <a:lnTo>
                  <a:pt x="1594022" y="2168610"/>
                </a:lnTo>
                <a:lnTo>
                  <a:pt x="1309817" y="1834978"/>
                </a:lnTo>
                <a:lnTo>
                  <a:pt x="932936" y="1723767"/>
                </a:lnTo>
                <a:lnTo>
                  <a:pt x="698157" y="1322173"/>
                </a:lnTo>
                <a:lnTo>
                  <a:pt x="370703" y="642551"/>
                </a:lnTo>
                <a:lnTo>
                  <a:pt x="315098" y="284205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orma libre 6">
            <a:extLst>
              <a:ext uri="{FF2B5EF4-FFF2-40B4-BE49-F238E27FC236}">
                <a16:creationId xmlns:a16="http://schemas.microsoft.com/office/drawing/2014/main" id="{3F4DED9A-386A-584F-9C0A-A4EE86E85DE1}"/>
              </a:ext>
            </a:extLst>
          </p:cNvPr>
          <p:cNvSpPr/>
          <p:nvPr/>
        </p:nvSpPr>
        <p:spPr>
          <a:xfrm>
            <a:off x="2287088" y="797011"/>
            <a:ext cx="4528751" cy="2761735"/>
          </a:xfrm>
          <a:custGeom>
            <a:avLst/>
            <a:gdLst>
              <a:gd name="connsiteX0" fmla="*/ 271849 w 4528751"/>
              <a:gd name="connsiteY0" fmla="*/ 2761735 h 2761735"/>
              <a:gd name="connsiteX1" fmla="*/ 0 w 4528751"/>
              <a:gd name="connsiteY1" fmla="*/ 2292178 h 2761735"/>
              <a:gd name="connsiteX2" fmla="*/ 49427 w 4528751"/>
              <a:gd name="connsiteY2" fmla="*/ 1902940 h 2761735"/>
              <a:gd name="connsiteX3" fmla="*/ 92676 w 4528751"/>
              <a:gd name="connsiteY3" fmla="*/ 1575486 h 2761735"/>
              <a:gd name="connsiteX4" fmla="*/ 86497 w 4528751"/>
              <a:gd name="connsiteY4" fmla="*/ 1291281 h 2761735"/>
              <a:gd name="connsiteX5" fmla="*/ 469557 w 4528751"/>
              <a:gd name="connsiteY5" fmla="*/ 895865 h 2761735"/>
              <a:gd name="connsiteX6" fmla="*/ 1192427 w 4528751"/>
              <a:gd name="connsiteY6" fmla="*/ 172994 h 2761735"/>
              <a:gd name="connsiteX7" fmla="*/ 1970903 w 4528751"/>
              <a:gd name="connsiteY7" fmla="*/ 265670 h 2761735"/>
              <a:gd name="connsiteX8" fmla="*/ 2341606 w 4528751"/>
              <a:gd name="connsiteY8" fmla="*/ 0 h 2761735"/>
              <a:gd name="connsiteX9" fmla="*/ 2774092 w 4528751"/>
              <a:gd name="connsiteY9" fmla="*/ 6178 h 2761735"/>
              <a:gd name="connsiteX10" fmla="*/ 3886200 w 4528751"/>
              <a:gd name="connsiteY10" fmla="*/ 531340 h 2761735"/>
              <a:gd name="connsiteX11" fmla="*/ 4528751 w 4528751"/>
              <a:gd name="connsiteY11" fmla="*/ 1068859 h 276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28751" h="2761735">
                <a:moveTo>
                  <a:pt x="271849" y="2761735"/>
                </a:moveTo>
                <a:lnTo>
                  <a:pt x="0" y="2292178"/>
                </a:lnTo>
                <a:lnTo>
                  <a:pt x="49427" y="1902940"/>
                </a:lnTo>
                <a:lnTo>
                  <a:pt x="92676" y="1575486"/>
                </a:lnTo>
                <a:lnTo>
                  <a:pt x="86497" y="1291281"/>
                </a:lnTo>
                <a:lnTo>
                  <a:pt x="469557" y="895865"/>
                </a:lnTo>
                <a:lnTo>
                  <a:pt x="1192427" y="172994"/>
                </a:lnTo>
                <a:lnTo>
                  <a:pt x="1970903" y="265670"/>
                </a:lnTo>
                <a:lnTo>
                  <a:pt x="2341606" y="0"/>
                </a:lnTo>
                <a:lnTo>
                  <a:pt x="2774092" y="6178"/>
                </a:lnTo>
                <a:lnTo>
                  <a:pt x="3886200" y="531340"/>
                </a:lnTo>
                <a:lnTo>
                  <a:pt x="4528751" y="1068859"/>
                </a:lnTo>
              </a:path>
            </a:pathLst>
          </a:cu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C9BF428-5326-654D-96C8-E9A7E99DD6E5}"/>
              </a:ext>
            </a:extLst>
          </p:cNvPr>
          <p:cNvSpPr/>
          <p:nvPr/>
        </p:nvSpPr>
        <p:spPr>
          <a:xfrm>
            <a:off x="6821886" y="1600200"/>
            <a:ext cx="593388" cy="296694"/>
          </a:xfrm>
          <a:custGeom>
            <a:avLst/>
            <a:gdLst>
              <a:gd name="connsiteX0" fmla="*/ 0 w 593388"/>
              <a:gd name="connsiteY0" fmla="*/ 262647 h 296694"/>
              <a:gd name="connsiteX1" fmla="*/ 141051 w 593388"/>
              <a:gd name="connsiteY1" fmla="*/ 296694 h 296694"/>
              <a:gd name="connsiteX2" fmla="*/ 335605 w 593388"/>
              <a:gd name="connsiteY2" fmla="*/ 92413 h 296694"/>
              <a:gd name="connsiteX3" fmla="*/ 471792 w 593388"/>
              <a:gd name="connsiteY3" fmla="*/ 0 h 296694"/>
              <a:gd name="connsiteX4" fmla="*/ 593388 w 593388"/>
              <a:gd name="connsiteY4" fmla="*/ 0 h 296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388" h="296694">
                <a:moveTo>
                  <a:pt x="0" y="262647"/>
                </a:moveTo>
                <a:lnTo>
                  <a:pt x="141051" y="296694"/>
                </a:lnTo>
                <a:lnTo>
                  <a:pt x="335605" y="92413"/>
                </a:lnTo>
                <a:lnTo>
                  <a:pt x="471792" y="0"/>
                </a:lnTo>
                <a:lnTo>
                  <a:pt x="593388" y="0"/>
                </a:lnTo>
              </a:path>
            </a:pathLst>
          </a:cu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rma libre 8">
            <a:extLst>
              <a:ext uri="{FF2B5EF4-FFF2-40B4-BE49-F238E27FC236}">
                <a16:creationId xmlns:a16="http://schemas.microsoft.com/office/drawing/2014/main" id="{A226FF03-8944-F14E-833D-842BF2FC8000}"/>
              </a:ext>
            </a:extLst>
          </p:cNvPr>
          <p:cNvSpPr/>
          <p:nvPr/>
        </p:nvSpPr>
        <p:spPr>
          <a:xfrm>
            <a:off x="4915265" y="802532"/>
            <a:ext cx="4834647" cy="2305455"/>
          </a:xfrm>
          <a:custGeom>
            <a:avLst/>
            <a:gdLst>
              <a:gd name="connsiteX0" fmla="*/ 4834647 w 4834647"/>
              <a:gd name="connsiteY0" fmla="*/ 0 h 2305455"/>
              <a:gd name="connsiteX1" fmla="*/ 4265579 w 4834647"/>
              <a:gd name="connsiteY1" fmla="*/ 393970 h 2305455"/>
              <a:gd name="connsiteX2" fmla="*/ 4041843 w 4834647"/>
              <a:gd name="connsiteY2" fmla="*/ 393970 h 2305455"/>
              <a:gd name="connsiteX3" fmla="*/ 3900792 w 4834647"/>
              <a:gd name="connsiteY3" fmla="*/ 301557 h 2305455"/>
              <a:gd name="connsiteX4" fmla="*/ 3321996 w 4834647"/>
              <a:gd name="connsiteY4" fmla="*/ 393970 h 2305455"/>
              <a:gd name="connsiteX5" fmla="*/ 2738336 w 4834647"/>
              <a:gd name="connsiteY5" fmla="*/ 554477 h 2305455"/>
              <a:gd name="connsiteX6" fmla="*/ 2509736 w 4834647"/>
              <a:gd name="connsiteY6" fmla="*/ 812259 h 2305455"/>
              <a:gd name="connsiteX7" fmla="*/ 2339502 w 4834647"/>
              <a:gd name="connsiteY7" fmla="*/ 1016540 h 2305455"/>
              <a:gd name="connsiteX8" fmla="*/ 2339502 w 4834647"/>
              <a:gd name="connsiteY8" fmla="*/ 1308370 h 2305455"/>
              <a:gd name="connsiteX9" fmla="*/ 2247089 w 4834647"/>
              <a:gd name="connsiteY9" fmla="*/ 1658566 h 2305455"/>
              <a:gd name="connsiteX10" fmla="*/ 1726660 w 4834647"/>
              <a:gd name="connsiteY10" fmla="*/ 2208179 h 2305455"/>
              <a:gd name="connsiteX11" fmla="*/ 1527243 w 4834647"/>
              <a:gd name="connsiteY11" fmla="*/ 2305455 h 2305455"/>
              <a:gd name="connsiteX12" fmla="*/ 520430 w 4834647"/>
              <a:gd name="connsiteY12" fmla="*/ 2028217 h 2305455"/>
              <a:gd name="connsiteX13" fmla="*/ 0 w 4834647"/>
              <a:gd name="connsiteY13" fmla="*/ 1746115 h 2305455"/>
              <a:gd name="connsiteX14" fmla="*/ 0 w 4834647"/>
              <a:gd name="connsiteY14" fmla="*/ 1746115 h 2305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834647" h="2305455">
                <a:moveTo>
                  <a:pt x="4834647" y="0"/>
                </a:moveTo>
                <a:lnTo>
                  <a:pt x="4265579" y="393970"/>
                </a:lnTo>
                <a:lnTo>
                  <a:pt x="4041843" y="393970"/>
                </a:lnTo>
                <a:lnTo>
                  <a:pt x="3900792" y="301557"/>
                </a:lnTo>
                <a:lnTo>
                  <a:pt x="3321996" y="393970"/>
                </a:lnTo>
                <a:lnTo>
                  <a:pt x="2738336" y="554477"/>
                </a:lnTo>
                <a:lnTo>
                  <a:pt x="2509736" y="812259"/>
                </a:lnTo>
                <a:lnTo>
                  <a:pt x="2339502" y="1016540"/>
                </a:lnTo>
                <a:lnTo>
                  <a:pt x="2339502" y="1308370"/>
                </a:lnTo>
                <a:lnTo>
                  <a:pt x="2247089" y="1658566"/>
                </a:lnTo>
                <a:lnTo>
                  <a:pt x="1726660" y="2208179"/>
                </a:lnTo>
                <a:lnTo>
                  <a:pt x="1527243" y="2305455"/>
                </a:lnTo>
                <a:lnTo>
                  <a:pt x="520430" y="2028217"/>
                </a:lnTo>
                <a:lnTo>
                  <a:pt x="0" y="1746115"/>
                </a:lnTo>
                <a:lnTo>
                  <a:pt x="0" y="1746115"/>
                </a:lnTo>
              </a:path>
            </a:pathLst>
          </a:cu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8A83D711-A6E2-9748-A889-0AA86F8F2891}"/>
              </a:ext>
            </a:extLst>
          </p:cNvPr>
          <p:cNvSpPr/>
          <p:nvPr/>
        </p:nvSpPr>
        <p:spPr>
          <a:xfrm>
            <a:off x="1525176" y="2174132"/>
            <a:ext cx="3394953" cy="1060315"/>
          </a:xfrm>
          <a:custGeom>
            <a:avLst/>
            <a:gdLst>
              <a:gd name="connsiteX0" fmla="*/ 3394953 w 3394953"/>
              <a:gd name="connsiteY0" fmla="*/ 369651 h 1060315"/>
              <a:gd name="connsiteX1" fmla="*/ 2986391 w 3394953"/>
              <a:gd name="connsiteY1" fmla="*/ 0 h 1060315"/>
              <a:gd name="connsiteX2" fmla="*/ 2723744 w 3394953"/>
              <a:gd name="connsiteY2" fmla="*/ 9728 h 1060315"/>
              <a:gd name="connsiteX3" fmla="*/ 2315183 w 3394953"/>
              <a:gd name="connsiteY3" fmla="*/ 170234 h 1060315"/>
              <a:gd name="connsiteX4" fmla="*/ 2091447 w 3394953"/>
              <a:gd name="connsiteY4" fmla="*/ 131323 h 1060315"/>
              <a:gd name="connsiteX5" fmla="*/ 1449421 w 3394953"/>
              <a:gd name="connsiteY5" fmla="*/ 145915 h 1060315"/>
              <a:gd name="connsiteX6" fmla="*/ 846306 w 3394953"/>
              <a:gd name="connsiteY6" fmla="*/ 272374 h 1060315"/>
              <a:gd name="connsiteX7" fmla="*/ 573932 w 3394953"/>
              <a:gd name="connsiteY7" fmla="*/ 379379 h 1060315"/>
              <a:gd name="connsiteX8" fmla="*/ 199417 w 3394953"/>
              <a:gd name="connsiteY8" fmla="*/ 666345 h 1060315"/>
              <a:gd name="connsiteX9" fmla="*/ 0 w 3394953"/>
              <a:gd name="connsiteY9" fmla="*/ 1060315 h 1060315"/>
              <a:gd name="connsiteX10" fmla="*/ 0 w 3394953"/>
              <a:gd name="connsiteY10" fmla="*/ 1060315 h 1060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394953" h="1060315">
                <a:moveTo>
                  <a:pt x="3394953" y="369651"/>
                </a:moveTo>
                <a:lnTo>
                  <a:pt x="2986391" y="0"/>
                </a:lnTo>
                <a:lnTo>
                  <a:pt x="2723744" y="9728"/>
                </a:lnTo>
                <a:lnTo>
                  <a:pt x="2315183" y="170234"/>
                </a:lnTo>
                <a:lnTo>
                  <a:pt x="2091447" y="131323"/>
                </a:lnTo>
                <a:lnTo>
                  <a:pt x="1449421" y="145915"/>
                </a:lnTo>
                <a:lnTo>
                  <a:pt x="846306" y="272374"/>
                </a:lnTo>
                <a:lnTo>
                  <a:pt x="573932" y="379379"/>
                </a:lnTo>
                <a:lnTo>
                  <a:pt x="199417" y="666345"/>
                </a:lnTo>
                <a:lnTo>
                  <a:pt x="0" y="1060315"/>
                </a:lnTo>
                <a:lnTo>
                  <a:pt x="0" y="1060315"/>
                </a:lnTo>
              </a:path>
            </a:pathLst>
          </a:cu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A45198B-08C8-D645-B2B9-AA2D0125F33B}"/>
              </a:ext>
            </a:extLst>
          </p:cNvPr>
          <p:cNvSpPr txBox="1"/>
          <p:nvPr/>
        </p:nvSpPr>
        <p:spPr>
          <a:xfrm>
            <a:off x="9412827" y="1643479"/>
            <a:ext cx="227158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chemeClr val="bg1"/>
                </a:solidFill>
              </a:rPr>
              <a:t>Conectar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</a:p>
          <a:p>
            <a:r>
              <a:rPr lang="en-US" sz="1400" b="1" dirty="0" err="1">
                <a:solidFill>
                  <a:schemeClr val="bg1"/>
                </a:solidFill>
              </a:rPr>
              <a:t>Reducir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tiempos</a:t>
            </a:r>
            <a:r>
              <a:rPr lang="en-US" sz="1400" b="1" dirty="0">
                <a:solidFill>
                  <a:schemeClr val="bg1"/>
                </a:solidFill>
              </a:rPr>
              <a:t> de </a:t>
            </a:r>
            <a:r>
              <a:rPr lang="en-US" sz="1400" b="1" dirty="0" err="1">
                <a:solidFill>
                  <a:schemeClr val="bg1"/>
                </a:solidFill>
              </a:rPr>
              <a:t>traslado</a:t>
            </a:r>
            <a:endParaRPr lang="en-US" sz="1400" b="1" dirty="0">
              <a:solidFill>
                <a:schemeClr val="bg1"/>
              </a:solidFill>
            </a:endParaRPr>
          </a:p>
          <a:p>
            <a:r>
              <a:rPr lang="en-US" sz="1400" b="1" dirty="0" err="1">
                <a:solidFill>
                  <a:schemeClr val="bg1"/>
                </a:solidFill>
              </a:rPr>
              <a:t>Descongestionar</a:t>
            </a:r>
            <a:r>
              <a:rPr lang="en-US" sz="1400" b="1" dirty="0">
                <a:solidFill>
                  <a:schemeClr val="bg1"/>
                </a:solidFill>
              </a:rPr>
              <a:t> el </a:t>
            </a:r>
            <a:r>
              <a:rPr lang="en-US" sz="1400" b="1" dirty="0" err="1">
                <a:solidFill>
                  <a:schemeClr val="bg1"/>
                </a:solidFill>
              </a:rPr>
              <a:t>sistema</a:t>
            </a:r>
            <a:endParaRPr lang="en-US" sz="1400" b="1" dirty="0">
              <a:solidFill>
                <a:schemeClr val="bg1"/>
              </a:solidFill>
            </a:endParaRPr>
          </a:p>
          <a:p>
            <a:r>
              <a:rPr lang="en-US" sz="1400" b="1" dirty="0" err="1">
                <a:solidFill>
                  <a:schemeClr val="bg1"/>
                </a:solidFill>
              </a:rPr>
              <a:t>Competitividad</a:t>
            </a:r>
            <a:r>
              <a:rPr lang="en-US" sz="1400" b="1" dirty="0">
                <a:solidFill>
                  <a:schemeClr val="bg1"/>
                </a:solidFill>
              </a:rPr>
              <a:t>  </a:t>
            </a:r>
            <a:r>
              <a:rPr lang="en-US" sz="1400" b="1" dirty="0" err="1">
                <a:solidFill>
                  <a:schemeClr val="bg1"/>
                </a:solidFill>
              </a:rPr>
              <a:t>logistica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CEC44B9-0DC5-7D41-ABCF-51E9E8D7CC79}"/>
              </a:ext>
            </a:extLst>
          </p:cNvPr>
          <p:cNvSpPr txBox="1"/>
          <p:nvPr/>
        </p:nvSpPr>
        <p:spPr>
          <a:xfrm>
            <a:off x="8085909" y="1955259"/>
            <a:ext cx="105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PROPOSITO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(fin)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D7BC083-DED9-3245-B6E6-3F9E2DAC3EBA}"/>
              </a:ext>
            </a:extLst>
          </p:cNvPr>
          <p:cNvSpPr txBox="1"/>
          <p:nvPr/>
        </p:nvSpPr>
        <p:spPr>
          <a:xfrm>
            <a:off x="9617495" y="3648909"/>
            <a:ext cx="19608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chemeClr val="bg1"/>
                </a:solidFill>
              </a:rPr>
              <a:t>Autopista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concesionada</a:t>
            </a:r>
            <a:endParaRPr lang="en-US" sz="1400" b="1" dirty="0">
              <a:solidFill>
                <a:schemeClr val="bg1"/>
              </a:solidFill>
            </a:endParaRPr>
          </a:p>
          <a:p>
            <a:r>
              <a:rPr lang="en-US" sz="1400" b="1" dirty="0">
                <a:solidFill>
                  <a:schemeClr val="bg1"/>
                </a:solidFill>
              </a:rPr>
              <a:t>(Pago de </a:t>
            </a:r>
            <a:r>
              <a:rPr lang="en-US" sz="1400" b="1" dirty="0" err="1">
                <a:solidFill>
                  <a:schemeClr val="bg1"/>
                </a:solidFill>
              </a:rPr>
              <a:t>peaje</a:t>
            </a:r>
            <a:r>
              <a:rPr lang="en-US" sz="14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F613421-E68F-D043-A0E1-85902C86FC2B}"/>
              </a:ext>
            </a:extLst>
          </p:cNvPr>
          <p:cNvSpPr txBox="1"/>
          <p:nvPr/>
        </p:nvSpPr>
        <p:spPr>
          <a:xfrm>
            <a:off x="8230809" y="3664718"/>
            <a:ext cx="12926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HERRAMIENTA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(medio)</a:t>
            </a:r>
          </a:p>
        </p:txBody>
      </p:sp>
    </p:spTree>
    <p:extLst>
      <p:ext uri="{BB962C8B-B14F-4D97-AF65-F5344CB8AC3E}">
        <p14:creationId xmlns:p14="http://schemas.microsoft.com/office/powerpoint/2010/main" val="1153964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Mapa&#10;&#10;Descripción generada automáticamente">
            <a:extLst>
              <a:ext uri="{FF2B5EF4-FFF2-40B4-BE49-F238E27FC236}">
                <a16:creationId xmlns:a16="http://schemas.microsoft.com/office/drawing/2014/main" id="{CCB61018-AE59-A942-93D9-0322BC6D9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514111" cy="6858000"/>
          </a:xfrm>
          <a:prstGeom prst="rect">
            <a:avLst/>
          </a:prstGeom>
        </p:spPr>
      </p:pic>
      <p:sp>
        <p:nvSpPr>
          <p:cNvPr id="4" name="Forma libre 3">
            <a:extLst>
              <a:ext uri="{FF2B5EF4-FFF2-40B4-BE49-F238E27FC236}">
                <a16:creationId xmlns:a16="http://schemas.microsoft.com/office/drawing/2014/main" id="{00CD12CC-CBB0-AD4B-BC8C-8C5F26157F51}"/>
              </a:ext>
            </a:extLst>
          </p:cNvPr>
          <p:cNvSpPr/>
          <p:nvPr/>
        </p:nvSpPr>
        <p:spPr>
          <a:xfrm>
            <a:off x="4900953" y="1584356"/>
            <a:ext cx="2082297" cy="5187636"/>
          </a:xfrm>
          <a:custGeom>
            <a:avLst/>
            <a:gdLst>
              <a:gd name="connsiteX0" fmla="*/ 2082297 w 2082297"/>
              <a:gd name="connsiteY0" fmla="*/ 5187636 h 5187636"/>
              <a:gd name="connsiteX1" fmla="*/ 1901228 w 2082297"/>
              <a:gd name="connsiteY1" fmla="*/ 3992579 h 5187636"/>
              <a:gd name="connsiteX2" fmla="*/ 1276539 w 2082297"/>
              <a:gd name="connsiteY2" fmla="*/ 3150606 h 5187636"/>
              <a:gd name="connsiteX3" fmla="*/ 769545 w 2082297"/>
              <a:gd name="connsiteY3" fmla="*/ 1946495 h 5187636"/>
              <a:gd name="connsiteX4" fmla="*/ 905347 w 2082297"/>
              <a:gd name="connsiteY4" fmla="*/ 1484769 h 5187636"/>
              <a:gd name="connsiteX5" fmla="*/ 669956 w 2082297"/>
              <a:gd name="connsiteY5" fmla="*/ 669957 h 5187636"/>
              <a:gd name="connsiteX6" fmla="*/ 416459 w 2082297"/>
              <a:gd name="connsiteY6" fmla="*/ 298765 h 5187636"/>
              <a:gd name="connsiteX7" fmla="*/ 0 w 2082297"/>
              <a:gd name="connsiteY7" fmla="*/ 0 h 518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2297" h="5187636">
                <a:moveTo>
                  <a:pt x="2082297" y="5187636"/>
                </a:moveTo>
                <a:lnTo>
                  <a:pt x="1901228" y="3992579"/>
                </a:lnTo>
                <a:lnTo>
                  <a:pt x="1276539" y="3150606"/>
                </a:lnTo>
                <a:lnTo>
                  <a:pt x="769545" y="1946495"/>
                </a:lnTo>
                <a:lnTo>
                  <a:pt x="905347" y="1484769"/>
                </a:lnTo>
                <a:lnTo>
                  <a:pt x="669956" y="669957"/>
                </a:lnTo>
                <a:lnTo>
                  <a:pt x="416459" y="298765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217E5CA6-8B64-D545-B8B8-733A64A24E22}"/>
              </a:ext>
            </a:extLst>
          </p:cNvPr>
          <p:cNvSpPr/>
          <p:nvPr/>
        </p:nvSpPr>
        <p:spPr>
          <a:xfrm>
            <a:off x="3652589" y="117043"/>
            <a:ext cx="4623206" cy="4535424"/>
          </a:xfrm>
          <a:custGeom>
            <a:avLst/>
            <a:gdLst>
              <a:gd name="connsiteX0" fmla="*/ 4623206 w 4623206"/>
              <a:gd name="connsiteY0" fmla="*/ 0 h 4535424"/>
              <a:gd name="connsiteX1" fmla="*/ 3694176 w 4623206"/>
              <a:gd name="connsiteY1" fmla="*/ 124359 h 4535424"/>
              <a:gd name="connsiteX2" fmla="*/ 3152851 w 4623206"/>
              <a:gd name="connsiteY2" fmla="*/ 380391 h 4535424"/>
              <a:gd name="connsiteX3" fmla="*/ 2655417 w 4623206"/>
              <a:gd name="connsiteY3" fmla="*/ 490119 h 4535424"/>
              <a:gd name="connsiteX4" fmla="*/ 1931213 w 4623206"/>
              <a:gd name="connsiteY4" fmla="*/ 636423 h 4535424"/>
              <a:gd name="connsiteX5" fmla="*/ 1528877 w 4623206"/>
              <a:gd name="connsiteY5" fmla="*/ 907085 h 4535424"/>
              <a:gd name="connsiteX6" fmla="*/ 1185062 w 4623206"/>
              <a:gd name="connsiteY6" fmla="*/ 1302106 h 4535424"/>
              <a:gd name="connsiteX7" fmla="*/ 790041 w 4623206"/>
              <a:gd name="connsiteY7" fmla="*/ 1704442 h 4535424"/>
              <a:gd name="connsiteX8" fmla="*/ 599846 w 4623206"/>
              <a:gd name="connsiteY8" fmla="*/ 2070202 h 4535424"/>
              <a:gd name="connsiteX9" fmla="*/ 555955 w 4623206"/>
              <a:gd name="connsiteY9" fmla="*/ 2509114 h 4535424"/>
              <a:gd name="connsiteX10" fmla="*/ 555955 w 4623206"/>
              <a:gd name="connsiteY10" fmla="*/ 2977287 h 4535424"/>
              <a:gd name="connsiteX11" fmla="*/ 446227 w 4623206"/>
              <a:gd name="connsiteY11" fmla="*/ 3430829 h 4535424"/>
              <a:gd name="connsiteX12" fmla="*/ 365760 w 4623206"/>
              <a:gd name="connsiteY12" fmla="*/ 3855111 h 4535424"/>
              <a:gd name="connsiteX13" fmla="*/ 351129 w 4623206"/>
              <a:gd name="connsiteY13" fmla="*/ 4125773 h 4535424"/>
              <a:gd name="connsiteX14" fmla="*/ 0 w 4623206"/>
              <a:gd name="connsiteY14" fmla="*/ 4535424 h 4535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23206" h="4535424">
                <a:moveTo>
                  <a:pt x="4623206" y="0"/>
                </a:moveTo>
                <a:lnTo>
                  <a:pt x="3694176" y="124359"/>
                </a:lnTo>
                <a:lnTo>
                  <a:pt x="3152851" y="380391"/>
                </a:lnTo>
                <a:lnTo>
                  <a:pt x="2655417" y="490119"/>
                </a:lnTo>
                <a:lnTo>
                  <a:pt x="1931213" y="636423"/>
                </a:lnTo>
                <a:lnTo>
                  <a:pt x="1528877" y="907085"/>
                </a:lnTo>
                <a:lnTo>
                  <a:pt x="1185062" y="1302106"/>
                </a:lnTo>
                <a:lnTo>
                  <a:pt x="790041" y="1704442"/>
                </a:lnTo>
                <a:lnTo>
                  <a:pt x="599846" y="2070202"/>
                </a:lnTo>
                <a:lnTo>
                  <a:pt x="555955" y="2509114"/>
                </a:lnTo>
                <a:lnTo>
                  <a:pt x="555955" y="2977287"/>
                </a:lnTo>
                <a:lnTo>
                  <a:pt x="446227" y="3430829"/>
                </a:lnTo>
                <a:lnTo>
                  <a:pt x="365760" y="3855111"/>
                </a:lnTo>
                <a:lnTo>
                  <a:pt x="351129" y="4125773"/>
                </a:lnTo>
                <a:lnTo>
                  <a:pt x="0" y="4535424"/>
                </a:lnTo>
              </a:path>
            </a:pathLst>
          </a:cu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rma libre 5">
            <a:extLst>
              <a:ext uri="{FF2B5EF4-FFF2-40B4-BE49-F238E27FC236}">
                <a16:creationId xmlns:a16="http://schemas.microsoft.com/office/drawing/2014/main" id="{17D3C0A6-B25C-2042-9A13-E73B061757CC}"/>
              </a:ext>
            </a:extLst>
          </p:cNvPr>
          <p:cNvSpPr/>
          <p:nvPr/>
        </p:nvSpPr>
        <p:spPr>
          <a:xfrm>
            <a:off x="120335" y="4644928"/>
            <a:ext cx="3539793" cy="1890508"/>
          </a:xfrm>
          <a:custGeom>
            <a:avLst/>
            <a:gdLst>
              <a:gd name="connsiteX0" fmla="*/ 3539793 w 3539793"/>
              <a:gd name="connsiteY0" fmla="*/ 0 h 1890508"/>
              <a:gd name="connsiteX1" fmla="*/ 3242473 w 3539793"/>
              <a:gd name="connsiteY1" fmla="*/ 246832 h 1890508"/>
              <a:gd name="connsiteX2" fmla="*/ 2636613 w 3539793"/>
              <a:gd name="connsiteY2" fmla="*/ 476834 h 1890508"/>
              <a:gd name="connsiteX3" fmla="*/ 2440269 w 3539793"/>
              <a:gd name="connsiteY3" fmla="*/ 650738 h 1890508"/>
              <a:gd name="connsiteX4" fmla="*/ 2322463 w 3539793"/>
              <a:gd name="connsiteY4" fmla="*/ 959278 h 1890508"/>
              <a:gd name="connsiteX5" fmla="*/ 2142949 w 3539793"/>
              <a:gd name="connsiteY5" fmla="*/ 1323916 h 1890508"/>
              <a:gd name="connsiteX6" fmla="*/ 1918557 w 3539793"/>
              <a:gd name="connsiteY6" fmla="*/ 1593187 h 1890508"/>
              <a:gd name="connsiteX7" fmla="*/ 1593187 w 3539793"/>
              <a:gd name="connsiteY7" fmla="*/ 1783921 h 1890508"/>
              <a:gd name="connsiteX8" fmla="*/ 1323916 w 3539793"/>
              <a:gd name="connsiteY8" fmla="*/ 1890508 h 1890508"/>
              <a:gd name="connsiteX9" fmla="*/ 1161231 w 3539793"/>
              <a:gd name="connsiteY9" fmla="*/ 1890508 h 1890508"/>
              <a:gd name="connsiteX10" fmla="*/ 465614 w 3539793"/>
              <a:gd name="connsiteY10" fmla="*/ 1688554 h 1890508"/>
              <a:gd name="connsiteX11" fmla="*/ 0 w 3539793"/>
              <a:gd name="connsiteY11" fmla="*/ 1581968 h 1890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39793" h="1890508">
                <a:moveTo>
                  <a:pt x="3539793" y="0"/>
                </a:moveTo>
                <a:lnTo>
                  <a:pt x="3242473" y="246832"/>
                </a:lnTo>
                <a:lnTo>
                  <a:pt x="2636613" y="476834"/>
                </a:lnTo>
                <a:lnTo>
                  <a:pt x="2440269" y="650738"/>
                </a:lnTo>
                <a:lnTo>
                  <a:pt x="2322463" y="959278"/>
                </a:lnTo>
                <a:lnTo>
                  <a:pt x="2142949" y="1323916"/>
                </a:lnTo>
                <a:lnTo>
                  <a:pt x="1918557" y="1593187"/>
                </a:lnTo>
                <a:lnTo>
                  <a:pt x="1593187" y="1783921"/>
                </a:lnTo>
                <a:lnTo>
                  <a:pt x="1323916" y="1890508"/>
                </a:lnTo>
                <a:lnTo>
                  <a:pt x="1161231" y="1890508"/>
                </a:lnTo>
                <a:lnTo>
                  <a:pt x="465614" y="1688554"/>
                </a:lnTo>
                <a:lnTo>
                  <a:pt x="0" y="1581968"/>
                </a:lnTo>
              </a:path>
            </a:pathLst>
          </a:cu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9036A58F-4338-D94D-84E1-92BD93DA62E7}"/>
              </a:ext>
            </a:extLst>
          </p:cNvPr>
          <p:cNvSpPr/>
          <p:nvPr/>
        </p:nvSpPr>
        <p:spPr>
          <a:xfrm>
            <a:off x="3920381" y="2740025"/>
            <a:ext cx="196850" cy="825500"/>
          </a:xfrm>
          <a:custGeom>
            <a:avLst/>
            <a:gdLst>
              <a:gd name="connsiteX0" fmla="*/ 0 w 196850"/>
              <a:gd name="connsiteY0" fmla="*/ 825500 h 825500"/>
              <a:gd name="connsiteX1" fmla="*/ 139700 w 196850"/>
              <a:gd name="connsiteY1" fmla="*/ 501650 h 825500"/>
              <a:gd name="connsiteX2" fmla="*/ 196850 w 196850"/>
              <a:gd name="connsiteY2" fmla="*/ 260350 h 825500"/>
              <a:gd name="connsiteX3" fmla="*/ 190500 w 196850"/>
              <a:gd name="connsiteY3" fmla="*/ 98425 h 825500"/>
              <a:gd name="connsiteX4" fmla="*/ 152400 w 196850"/>
              <a:gd name="connsiteY4" fmla="*/ 0 h 82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850" h="825500">
                <a:moveTo>
                  <a:pt x="0" y="825500"/>
                </a:moveTo>
                <a:lnTo>
                  <a:pt x="139700" y="501650"/>
                </a:lnTo>
                <a:lnTo>
                  <a:pt x="196850" y="260350"/>
                </a:lnTo>
                <a:lnTo>
                  <a:pt x="190500" y="98425"/>
                </a:lnTo>
                <a:lnTo>
                  <a:pt x="152400" y="0"/>
                </a:lnTo>
              </a:path>
            </a:pathLst>
          </a:cu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rma libre 8">
            <a:extLst>
              <a:ext uri="{FF2B5EF4-FFF2-40B4-BE49-F238E27FC236}">
                <a16:creationId xmlns:a16="http://schemas.microsoft.com/office/drawing/2014/main" id="{B85BB04B-3535-6A4D-B48F-4CC16421CA57}"/>
              </a:ext>
            </a:extLst>
          </p:cNvPr>
          <p:cNvSpPr/>
          <p:nvPr/>
        </p:nvSpPr>
        <p:spPr>
          <a:xfrm>
            <a:off x="3964831" y="1355725"/>
            <a:ext cx="438150" cy="1403350"/>
          </a:xfrm>
          <a:custGeom>
            <a:avLst/>
            <a:gdLst>
              <a:gd name="connsiteX0" fmla="*/ 101600 w 438150"/>
              <a:gd name="connsiteY0" fmla="*/ 1381125 h 1403350"/>
              <a:gd name="connsiteX1" fmla="*/ 41275 w 438150"/>
              <a:gd name="connsiteY1" fmla="*/ 1403350 h 1403350"/>
              <a:gd name="connsiteX2" fmla="*/ 25400 w 438150"/>
              <a:gd name="connsiteY2" fmla="*/ 1250950 h 1403350"/>
              <a:gd name="connsiteX3" fmla="*/ 63500 w 438150"/>
              <a:gd name="connsiteY3" fmla="*/ 1133475 h 1403350"/>
              <a:gd name="connsiteX4" fmla="*/ 95250 w 438150"/>
              <a:gd name="connsiteY4" fmla="*/ 1085850 h 1403350"/>
              <a:gd name="connsiteX5" fmla="*/ 92075 w 438150"/>
              <a:gd name="connsiteY5" fmla="*/ 1028700 h 1403350"/>
              <a:gd name="connsiteX6" fmla="*/ 47625 w 438150"/>
              <a:gd name="connsiteY6" fmla="*/ 993775 h 1403350"/>
              <a:gd name="connsiteX7" fmla="*/ 0 w 438150"/>
              <a:gd name="connsiteY7" fmla="*/ 930275 h 1403350"/>
              <a:gd name="connsiteX8" fmla="*/ 66675 w 438150"/>
              <a:gd name="connsiteY8" fmla="*/ 809625 h 1403350"/>
              <a:gd name="connsiteX9" fmla="*/ 225425 w 438150"/>
              <a:gd name="connsiteY9" fmla="*/ 612775 h 1403350"/>
              <a:gd name="connsiteX10" fmla="*/ 317500 w 438150"/>
              <a:gd name="connsiteY10" fmla="*/ 415925 h 1403350"/>
              <a:gd name="connsiteX11" fmla="*/ 355600 w 438150"/>
              <a:gd name="connsiteY11" fmla="*/ 298450 h 1403350"/>
              <a:gd name="connsiteX12" fmla="*/ 438150 w 438150"/>
              <a:gd name="connsiteY12" fmla="*/ 241300 h 1403350"/>
              <a:gd name="connsiteX13" fmla="*/ 422275 w 438150"/>
              <a:gd name="connsiteY13" fmla="*/ 161925 h 1403350"/>
              <a:gd name="connsiteX14" fmla="*/ 374650 w 438150"/>
              <a:gd name="connsiteY14" fmla="*/ 123825 h 1403350"/>
              <a:gd name="connsiteX15" fmla="*/ 387350 w 438150"/>
              <a:gd name="connsiteY15" fmla="*/ 0 h 140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38150" h="1403350">
                <a:moveTo>
                  <a:pt x="101600" y="1381125"/>
                </a:moveTo>
                <a:lnTo>
                  <a:pt x="41275" y="1403350"/>
                </a:lnTo>
                <a:lnTo>
                  <a:pt x="25400" y="1250950"/>
                </a:lnTo>
                <a:lnTo>
                  <a:pt x="63500" y="1133475"/>
                </a:lnTo>
                <a:lnTo>
                  <a:pt x="95250" y="1085850"/>
                </a:lnTo>
                <a:lnTo>
                  <a:pt x="92075" y="1028700"/>
                </a:lnTo>
                <a:lnTo>
                  <a:pt x="47625" y="993775"/>
                </a:lnTo>
                <a:lnTo>
                  <a:pt x="0" y="930275"/>
                </a:lnTo>
                <a:lnTo>
                  <a:pt x="66675" y="809625"/>
                </a:lnTo>
                <a:lnTo>
                  <a:pt x="225425" y="612775"/>
                </a:lnTo>
                <a:lnTo>
                  <a:pt x="317500" y="415925"/>
                </a:lnTo>
                <a:lnTo>
                  <a:pt x="355600" y="298450"/>
                </a:lnTo>
                <a:lnTo>
                  <a:pt x="438150" y="241300"/>
                </a:lnTo>
                <a:lnTo>
                  <a:pt x="422275" y="161925"/>
                </a:lnTo>
                <a:lnTo>
                  <a:pt x="374650" y="123825"/>
                </a:lnTo>
                <a:lnTo>
                  <a:pt x="387350" y="0"/>
                </a:lnTo>
              </a:path>
            </a:pathLst>
          </a:cu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D697920-D9DB-8D40-98B0-49189976F01B}"/>
              </a:ext>
            </a:extLst>
          </p:cNvPr>
          <p:cNvSpPr/>
          <p:nvPr/>
        </p:nvSpPr>
        <p:spPr>
          <a:xfrm>
            <a:off x="1597955" y="3544989"/>
            <a:ext cx="2324287" cy="2324288"/>
          </a:xfrm>
          <a:custGeom>
            <a:avLst/>
            <a:gdLst>
              <a:gd name="connsiteX0" fmla="*/ 0 w 2324287"/>
              <a:gd name="connsiteY0" fmla="*/ 2324288 h 2324288"/>
              <a:gd name="connsiteX1" fmla="*/ 225221 w 2324287"/>
              <a:gd name="connsiteY1" fmla="*/ 2130597 h 2324288"/>
              <a:gd name="connsiteX2" fmla="*/ 373868 w 2324287"/>
              <a:gd name="connsiteY2" fmla="*/ 1977446 h 2324288"/>
              <a:gd name="connsiteX3" fmla="*/ 563054 w 2324287"/>
              <a:gd name="connsiteY3" fmla="*/ 1837809 h 2324288"/>
              <a:gd name="connsiteX4" fmla="*/ 738727 w 2324287"/>
              <a:gd name="connsiteY4" fmla="*/ 1828800 h 2324288"/>
              <a:gd name="connsiteX5" fmla="*/ 801789 w 2324287"/>
              <a:gd name="connsiteY5" fmla="*/ 1788260 h 2324288"/>
              <a:gd name="connsiteX6" fmla="*/ 806293 w 2324287"/>
              <a:gd name="connsiteY6" fmla="*/ 1648623 h 2324288"/>
              <a:gd name="connsiteX7" fmla="*/ 851337 w 2324287"/>
              <a:gd name="connsiteY7" fmla="*/ 1463941 h 2324288"/>
              <a:gd name="connsiteX8" fmla="*/ 945931 w 2324287"/>
              <a:gd name="connsiteY8" fmla="*/ 1315295 h 2324288"/>
              <a:gd name="connsiteX9" fmla="*/ 1018001 w 2324287"/>
              <a:gd name="connsiteY9" fmla="*/ 1076560 h 2324288"/>
              <a:gd name="connsiteX10" fmla="*/ 1139621 w 2324287"/>
              <a:gd name="connsiteY10" fmla="*/ 914400 h 2324288"/>
              <a:gd name="connsiteX11" fmla="*/ 1369347 w 2324287"/>
              <a:gd name="connsiteY11" fmla="*/ 702692 h 2324288"/>
              <a:gd name="connsiteX12" fmla="*/ 1689162 w 2324287"/>
              <a:gd name="connsiteY12" fmla="*/ 729718 h 2324288"/>
              <a:gd name="connsiteX13" fmla="*/ 1936906 w 2324287"/>
              <a:gd name="connsiteY13" fmla="*/ 783772 h 2324288"/>
              <a:gd name="connsiteX14" fmla="*/ 2139605 w 2324287"/>
              <a:gd name="connsiteY14" fmla="*/ 797285 h 2324288"/>
              <a:gd name="connsiteX15" fmla="*/ 2247712 w 2324287"/>
              <a:gd name="connsiteY15" fmla="*/ 509001 h 2324288"/>
              <a:gd name="connsiteX16" fmla="*/ 2238703 w 2324287"/>
              <a:gd name="connsiteY16" fmla="*/ 274771 h 2324288"/>
              <a:gd name="connsiteX17" fmla="*/ 2243207 w 2324287"/>
              <a:gd name="connsiteY17" fmla="*/ 130629 h 2324288"/>
              <a:gd name="connsiteX18" fmla="*/ 2324287 w 2324287"/>
              <a:gd name="connsiteY18" fmla="*/ 0 h 232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24287" h="2324288">
                <a:moveTo>
                  <a:pt x="0" y="2324288"/>
                </a:moveTo>
                <a:lnTo>
                  <a:pt x="225221" y="2130597"/>
                </a:lnTo>
                <a:lnTo>
                  <a:pt x="373868" y="1977446"/>
                </a:lnTo>
                <a:lnTo>
                  <a:pt x="563054" y="1837809"/>
                </a:lnTo>
                <a:lnTo>
                  <a:pt x="738727" y="1828800"/>
                </a:lnTo>
                <a:lnTo>
                  <a:pt x="801789" y="1788260"/>
                </a:lnTo>
                <a:lnTo>
                  <a:pt x="806293" y="1648623"/>
                </a:lnTo>
                <a:lnTo>
                  <a:pt x="851337" y="1463941"/>
                </a:lnTo>
                <a:lnTo>
                  <a:pt x="945931" y="1315295"/>
                </a:lnTo>
                <a:lnTo>
                  <a:pt x="1018001" y="1076560"/>
                </a:lnTo>
                <a:lnTo>
                  <a:pt x="1139621" y="914400"/>
                </a:lnTo>
                <a:lnTo>
                  <a:pt x="1369347" y="702692"/>
                </a:lnTo>
                <a:lnTo>
                  <a:pt x="1689162" y="729718"/>
                </a:lnTo>
                <a:lnTo>
                  <a:pt x="1936906" y="783772"/>
                </a:lnTo>
                <a:lnTo>
                  <a:pt x="2139605" y="797285"/>
                </a:lnTo>
                <a:lnTo>
                  <a:pt x="2247712" y="509001"/>
                </a:lnTo>
                <a:lnTo>
                  <a:pt x="2238703" y="274771"/>
                </a:lnTo>
                <a:lnTo>
                  <a:pt x="2243207" y="130629"/>
                </a:lnTo>
                <a:lnTo>
                  <a:pt x="2324287" y="0"/>
                </a:lnTo>
              </a:path>
            </a:pathLst>
          </a:cu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rma libre 10">
            <a:extLst>
              <a:ext uri="{FF2B5EF4-FFF2-40B4-BE49-F238E27FC236}">
                <a16:creationId xmlns:a16="http://schemas.microsoft.com/office/drawing/2014/main" id="{435F97C5-8DA9-6144-848D-DABAC0E11DA8}"/>
              </a:ext>
            </a:extLst>
          </p:cNvPr>
          <p:cNvSpPr/>
          <p:nvPr/>
        </p:nvSpPr>
        <p:spPr>
          <a:xfrm>
            <a:off x="939056" y="3911600"/>
            <a:ext cx="1488440" cy="2042160"/>
          </a:xfrm>
          <a:custGeom>
            <a:avLst/>
            <a:gdLst>
              <a:gd name="connsiteX0" fmla="*/ 665480 w 1488440"/>
              <a:gd name="connsiteY0" fmla="*/ 1950720 h 2042160"/>
              <a:gd name="connsiteX1" fmla="*/ 487680 w 1488440"/>
              <a:gd name="connsiteY1" fmla="*/ 2042160 h 2042160"/>
              <a:gd name="connsiteX2" fmla="*/ 406400 w 1488440"/>
              <a:gd name="connsiteY2" fmla="*/ 1965960 h 2042160"/>
              <a:gd name="connsiteX3" fmla="*/ 350520 w 1488440"/>
              <a:gd name="connsiteY3" fmla="*/ 1864360 h 2042160"/>
              <a:gd name="connsiteX4" fmla="*/ 187960 w 1488440"/>
              <a:gd name="connsiteY4" fmla="*/ 1783080 h 2042160"/>
              <a:gd name="connsiteX5" fmla="*/ 152400 w 1488440"/>
              <a:gd name="connsiteY5" fmla="*/ 1732280 h 2042160"/>
              <a:gd name="connsiteX6" fmla="*/ 162560 w 1488440"/>
              <a:gd name="connsiteY6" fmla="*/ 1483360 h 2042160"/>
              <a:gd name="connsiteX7" fmla="*/ 172720 w 1488440"/>
              <a:gd name="connsiteY7" fmla="*/ 1315720 h 2042160"/>
              <a:gd name="connsiteX8" fmla="*/ 238760 w 1488440"/>
              <a:gd name="connsiteY8" fmla="*/ 1209040 h 2042160"/>
              <a:gd name="connsiteX9" fmla="*/ 157480 w 1488440"/>
              <a:gd name="connsiteY9" fmla="*/ 1127760 h 2042160"/>
              <a:gd name="connsiteX10" fmla="*/ 0 w 1488440"/>
              <a:gd name="connsiteY10" fmla="*/ 889000 h 2042160"/>
              <a:gd name="connsiteX11" fmla="*/ 152400 w 1488440"/>
              <a:gd name="connsiteY11" fmla="*/ 787400 h 2042160"/>
              <a:gd name="connsiteX12" fmla="*/ 213360 w 1488440"/>
              <a:gd name="connsiteY12" fmla="*/ 665480 h 2042160"/>
              <a:gd name="connsiteX13" fmla="*/ 294640 w 1488440"/>
              <a:gd name="connsiteY13" fmla="*/ 579120 h 2042160"/>
              <a:gd name="connsiteX14" fmla="*/ 396240 w 1488440"/>
              <a:gd name="connsiteY14" fmla="*/ 502920 h 2042160"/>
              <a:gd name="connsiteX15" fmla="*/ 584200 w 1488440"/>
              <a:gd name="connsiteY15" fmla="*/ 497840 h 2042160"/>
              <a:gd name="connsiteX16" fmla="*/ 701040 w 1488440"/>
              <a:gd name="connsiteY16" fmla="*/ 314960 h 2042160"/>
              <a:gd name="connsiteX17" fmla="*/ 822960 w 1488440"/>
              <a:gd name="connsiteY17" fmla="*/ 233680 h 2042160"/>
              <a:gd name="connsiteX18" fmla="*/ 1026160 w 1488440"/>
              <a:gd name="connsiteY18" fmla="*/ 320040 h 2042160"/>
              <a:gd name="connsiteX19" fmla="*/ 1209040 w 1488440"/>
              <a:gd name="connsiteY19" fmla="*/ 335280 h 2042160"/>
              <a:gd name="connsiteX20" fmla="*/ 1264920 w 1488440"/>
              <a:gd name="connsiteY20" fmla="*/ 340360 h 2042160"/>
              <a:gd name="connsiteX21" fmla="*/ 1417320 w 1488440"/>
              <a:gd name="connsiteY21" fmla="*/ 142240 h 2042160"/>
              <a:gd name="connsiteX22" fmla="*/ 1488440 w 1488440"/>
              <a:gd name="connsiteY22" fmla="*/ 0 h 204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488440" h="2042160">
                <a:moveTo>
                  <a:pt x="665480" y="1950720"/>
                </a:moveTo>
                <a:lnTo>
                  <a:pt x="487680" y="2042160"/>
                </a:lnTo>
                <a:lnTo>
                  <a:pt x="406400" y="1965960"/>
                </a:lnTo>
                <a:lnTo>
                  <a:pt x="350520" y="1864360"/>
                </a:lnTo>
                <a:lnTo>
                  <a:pt x="187960" y="1783080"/>
                </a:lnTo>
                <a:lnTo>
                  <a:pt x="152400" y="1732280"/>
                </a:lnTo>
                <a:lnTo>
                  <a:pt x="162560" y="1483360"/>
                </a:lnTo>
                <a:lnTo>
                  <a:pt x="172720" y="1315720"/>
                </a:lnTo>
                <a:lnTo>
                  <a:pt x="238760" y="1209040"/>
                </a:lnTo>
                <a:lnTo>
                  <a:pt x="157480" y="1127760"/>
                </a:lnTo>
                <a:lnTo>
                  <a:pt x="0" y="889000"/>
                </a:lnTo>
                <a:lnTo>
                  <a:pt x="152400" y="787400"/>
                </a:lnTo>
                <a:lnTo>
                  <a:pt x="213360" y="665480"/>
                </a:lnTo>
                <a:lnTo>
                  <a:pt x="294640" y="579120"/>
                </a:lnTo>
                <a:lnTo>
                  <a:pt x="396240" y="502920"/>
                </a:lnTo>
                <a:lnTo>
                  <a:pt x="584200" y="497840"/>
                </a:lnTo>
                <a:lnTo>
                  <a:pt x="701040" y="314960"/>
                </a:lnTo>
                <a:lnTo>
                  <a:pt x="822960" y="233680"/>
                </a:lnTo>
                <a:lnTo>
                  <a:pt x="1026160" y="320040"/>
                </a:lnTo>
                <a:lnTo>
                  <a:pt x="1209040" y="335280"/>
                </a:lnTo>
                <a:lnTo>
                  <a:pt x="1264920" y="340360"/>
                </a:lnTo>
                <a:lnTo>
                  <a:pt x="1417320" y="142240"/>
                </a:lnTo>
                <a:lnTo>
                  <a:pt x="1488440" y="0"/>
                </a:lnTo>
              </a:path>
            </a:pathLst>
          </a:cu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A61A9D9-EF58-9D48-8F06-DFCCAB58AF81}"/>
              </a:ext>
            </a:extLst>
          </p:cNvPr>
          <p:cNvSpPr txBox="1"/>
          <p:nvPr/>
        </p:nvSpPr>
        <p:spPr>
          <a:xfrm>
            <a:off x="2751370" y="2622861"/>
            <a:ext cx="1156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</a:rPr>
              <a:t>Sendero </a:t>
            </a:r>
          </a:p>
          <a:p>
            <a:pPr algn="r"/>
            <a:r>
              <a:rPr lang="en-US" sz="1200" b="1" dirty="0" err="1">
                <a:solidFill>
                  <a:schemeClr val="bg1"/>
                </a:solidFill>
              </a:rPr>
              <a:t>Metropolitano</a:t>
            </a:r>
            <a:r>
              <a:rPr lang="en-US" sz="1200" b="1" dirty="0">
                <a:solidFill>
                  <a:schemeClr val="bg1"/>
                </a:solidFill>
              </a:rPr>
              <a:t> </a:t>
            </a: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10k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AA35355C-6F01-5244-B638-8D5155E40E2B}"/>
              </a:ext>
            </a:extLst>
          </p:cNvPr>
          <p:cNvCxnSpPr>
            <a:cxnSpLocks/>
          </p:cNvCxnSpPr>
          <p:nvPr/>
        </p:nvCxnSpPr>
        <p:spPr>
          <a:xfrm>
            <a:off x="3850574" y="2967534"/>
            <a:ext cx="214421" cy="14245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19B8FF0-3EC7-F243-A178-115034A9F2E4}"/>
              </a:ext>
            </a:extLst>
          </p:cNvPr>
          <p:cNvSpPr txBox="1"/>
          <p:nvPr/>
        </p:nvSpPr>
        <p:spPr>
          <a:xfrm>
            <a:off x="2813148" y="4341523"/>
            <a:ext cx="788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chemeClr val="bg1"/>
                </a:solidFill>
              </a:rPr>
              <a:t>Teleferico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54FBBD78-E792-9243-9F8F-F0BC0AEB12FE}"/>
              </a:ext>
            </a:extLst>
          </p:cNvPr>
          <p:cNvSpPr txBox="1"/>
          <p:nvPr/>
        </p:nvSpPr>
        <p:spPr>
          <a:xfrm>
            <a:off x="1304552" y="5574140"/>
            <a:ext cx="19643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zoo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4012894D-F6B9-F840-B326-97065DBF76F9}"/>
              </a:ext>
            </a:extLst>
          </p:cNvPr>
          <p:cNvSpPr txBox="1"/>
          <p:nvPr/>
        </p:nvSpPr>
        <p:spPr>
          <a:xfrm>
            <a:off x="1039357" y="4625779"/>
            <a:ext cx="850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Parque de </a:t>
            </a:r>
          </a:p>
          <a:p>
            <a:r>
              <a:rPr lang="en-US" sz="1200" dirty="0">
                <a:solidFill>
                  <a:schemeClr val="bg1"/>
                </a:solidFill>
              </a:rPr>
              <a:t>la </a:t>
            </a:r>
            <a:r>
              <a:rPr lang="en-US" sz="1200" dirty="0" err="1">
                <a:solidFill>
                  <a:schemeClr val="bg1"/>
                </a:solidFill>
              </a:rPr>
              <a:t>infancia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4A5C1FA-DA90-D248-9F62-2EF7CB8ABE95}"/>
              </a:ext>
            </a:extLst>
          </p:cNvPr>
          <p:cNvSpPr txBox="1"/>
          <p:nvPr/>
        </p:nvSpPr>
        <p:spPr>
          <a:xfrm>
            <a:off x="7093199" y="6510334"/>
            <a:ext cx="16897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Metro Principe de Gales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5AE82C78-E990-E346-88C9-D506293A9472}"/>
              </a:ext>
            </a:extLst>
          </p:cNvPr>
          <p:cNvSpPr txBox="1"/>
          <p:nvPr/>
        </p:nvSpPr>
        <p:spPr>
          <a:xfrm>
            <a:off x="5964192" y="3938389"/>
            <a:ext cx="15275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Metro Escuela </a:t>
            </a:r>
            <a:r>
              <a:rPr lang="en-US" sz="1200" dirty="0" err="1">
                <a:solidFill>
                  <a:schemeClr val="bg1"/>
                </a:solidFill>
              </a:rPr>
              <a:t>Militar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DAACF3C-A8BB-9A49-BF02-B7D2FFBB99AA}"/>
              </a:ext>
            </a:extLst>
          </p:cNvPr>
          <p:cNvSpPr txBox="1"/>
          <p:nvPr/>
        </p:nvSpPr>
        <p:spPr>
          <a:xfrm>
            <a:off x="5942101" y="890129"/>
            <a:ext cx="942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>
                <a:solidFill>
                  <a:schemeClr val="bg1"/>
                </a:solidFill>
              </a:rPr>
              <a:t>Ciclovia</a:t>
            </a:r>
            <a:r>
              <a:rPr lang="en-US" sz="1200" b="1" dirty="0">
                <a:solidFill>
                  <a:schemeClr val="bg1"/>
                </a:solidFill>
              </a:rPr>
              <a:t> 20k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34E2D353-2BBC-9D45-8146-E0B0EBFC5AE3}"/>
              </a:ext>
            </a:extLst>
          </p:cNvPr>
          <p:cNvSpPr txBox="1"/>
          <p:nvPr/>
        </p:nvSpPr>
        <p:spPr>
          <a:xfrm>
            <a:off x="7039871" y="5296731"/>
            <a:ext cx="942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>
                <a:solidFill>
                  <a:schemeClr val="bg1"/>
                </a:solidFill>
              </a:rPr>
              <a:t>Ciclovia</a:t>
            </a:r>
            <a:r>
              <a:rPr lang="en-US" sz="1200" b="1" dirty="0">
                <a:solidFill>
                  <a:schemeClr val="bg1"/>
                </a:solidFill>
              </a:rPr>
              <a:t> 10k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4369DA21-94CD-CB44-BDD8-D1846969E31A}"/>
              </a:ext>
            </a:extLst>
          </p:cNvPr>
          <p:cNvSpPr txBox="1"/>
          <p:nvPr/>
        </p:nvSpPr>
        <p:spPr>
          <a:xfrm>
            <a:off x="2417429" y="3697676"/>
            <a:ext cx="8342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chemeClr val="bg1"/>
                </a:solidFill>
              </a:rPr>
              <a:t>Zapadores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7F2EAD35-B644-6746-815C-FD727CE23237}"/>
              </a:ext>
            </a:extLst>
          </p:cNvPr>
          <p:cNvCxnSpPr>
            <a:cxnSpLocks/>
          </p:cNvCxnSpPr>
          <p:nvPr/>
        </p:nvCxnSpPr>
        <p:spPr>
          <a:xfrm flipH="1" flipV="1">
            <a:off x="6111133" y="671842"/>
            <a:ext cx="154784" cy="23974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57501F65-FAC2-0D47-BBB3-7128CCB55CF5}"/>
              </a:ext>
            </a:extLst>
          </p:cNvPr>
          <p:cNvCxnSpPr>
            <a:cxnSpLocks/>
            <a:endCxn id="4" idx="1"/>
          </p:cNvCxnSpPr>
          <p:nvPr/>
        </p:nvCxnSpPr>
        <p:spPr>
          <a:xfrm flipH="1">
            <a:off x="6802181" y="5465808"/>
            <a:ext cx="286772" cy="11112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uadroTexto 30">
            <a:extLst>
              <a:ext uri="{FF2B5EF4-FFF2-40B4-BE49-F238E27FC236}">
                <a16:creationId xmlns:a16="http://schemas.microsoft.com/office/drawing/2014/main" id="{25F2556B-C0B0-1342-A4CA-EBBA83A40CFF}"/>
              </a:ext>
            </a:extLst>
          </p:cNvPr>
          <p:cNvSpPr txBox="1"/>
          <p:nvPr/>
        </p:nvSpPr>
        <p:spPr>
          <a:xfrm>
            <a:off x="9412827" y="1643479"/>
            <a:ext cx="26713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solidFill>
                  <a:schemeClr val="bg1"/>
                </a:solidFill>
              </a:rPr>
              <a:t>Conectar</a:t>
            </a:r>
            <a:r>
              <a:rPr lang="en-US" sz="1400" b="1" dirty="0">
                <a:solidFill>
                  <a:schemeClr val="bg1"/>
                </a:solidFill>
              </a:rPr>
              <a:t>  </a:t>
            </a:r>
            <a:r>
              <a:rPr lang="en-US" sz="1400" dirty="0">
                <a:solidFill>
                  <a:schemeClr val="bg1"/>
                </a:solidFill>
              </a:rPr>
              <a:t>(Barrios, </a:t>
            </a:r>
            <a:r>
              <a:rPr lang="en-US" sz="1400" dirty="0" err="1">
                <a:solidFill>
                  <a:schemeClr val="bg1"/>
                </a:solidFill>
              </a:rPr>
              <a:t>transporte</a:t>
            </a:r>
            <a:r>
              <a:rPr lang="en-US" sz="1400" dirty="0">
                <a:solidFill>
                  <a:schemeClr val="bg1"/>
                </a:solidFill>
              </a:rPr>
              <a:t> 	</a:t>
            </a:r>
            <a:r>
              <a:rPr lang="en-US" sz="1400" dirty="0" err="1">
                <a:solidFill>
                  <a:schemeClr val="bg1"/>
                </a:solidFill>
              </a:rPr>
              <a:t>publico</a:t>
            </a:r>
            <a:r>
              <a:rPr lang="en-US" sz="1400" dirty="0">
                <a:solidFill>
                  <a:schemeClr val="bg1"/>
                </a:solidFill>
              </a:rPr>
              <a:t> y privado)</a:t>
            </a:r>
            <a:endParaRPr lang="en-US" sz="1400" b="1" dirty="0">
              <a:solidFill>
                <a:schemeClr val="bg1"/>
              </a:solidFill>
            </a:endParaRPr>
          </a:p>
          <a:p>
            <a:r>
              <a:rPr lang="en-US" sz="1400" b="1" dirty="0" err="1">
                <a:solidFill>
                  <a:schemeClr val="bg1"/>
                </a:solidFill>
              </a:rPr>
              <a:t>Reducir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tiempos</a:t>
            </a:r>
            <a:r>
              <a:rPr lang="en-US" sz="1400" b="1" dirty="0">
                <a:solidFill>
                  <a:schemeClr val="bg1"/>
                </a:solidFill>
              </a:rPr>
              <a:t> de </a:t>
            </a:r>
            <a:r>
              <a:rPr lang="en-US" sz="1400" b="1" dirty="0" err="1">
                <a:solidFill>
                  <a:schemeClr val="bg1"/>
                </a:solidFill>
              </a:rPr>
              <a:t>traslado</a:t>
            </a:r>
            <a:endParaRPr lang="en-US" sz="1400" b="1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(de </a:t>
            </a:r>
            <a:r>
              <a:rPr lang="en-US" sz="1400" dirty="0" err="1">
                <a:solidFill>
                  <a:schemeClr val="bg1"/>
                </a:solidFill>
              </a:rPr>
              <a:t>toda</a:t>
            </a:r>
            <a:r>
              <a:rPr lang="en-US" sz="1400" dirty="0">
                <a:solidFill>
                  <a:schemeClr val="bg1"/>
                </a:solidFill>
              </a:rPr>
              <a:t> la </a:t>
            </a:r>
            <a:r>
              <a:rPr lang="en-US" sz="1400" dirty="0" err="1">
                <a:solidFill>
                  <a:schemeClr val="bg1"/>
                </a:solidFill>
              </a:rPr>
              <a:t>particion</a:t>
            </a:r>
            <a:r>
              <a:rPr lang="en-US" sz="1400" dirty="0">
                <a:solidFill>
                  <a:schemeClr val="bg1"/>
                </a:solidFill>
              </a:rPr>
              <a:t> modal)</a:t>
            </a:r>
          </a:p>
          <a:p>
            <a:r>
              <a:rPr lang="en-US" sz="1400" b="1" dirty="0" err="1">
                <a:solidFill>
                  <a:schemeClr val="bg1"/>
                </a:solidFill>
              </a:rPr>
              <a:t>Descongestionar</a:t>
            </a:r>
            <a:r>
              <a:rPr lang="en-US" sz="1400" b="1" dirty="0">
                <a:solidFill>
                  <a:schemeClr val="bg1"/>
                </a:solidFill>
              </a:rPr>
              <a:t> el Sistema </a:t>
            </a:r>
          </a:p>
          <a:p>
            <a:r>
              <a:rPr lang="en-US" sz="1400" b="1" dirty="0" err="1">
                <a:solidFill>
                  <a:schemeClr val="bg1"/>
                </a:solidFill>
              </a:rPr>
              <a:t>Competitividad</a:t>
            </a:r>
            <a:r>
              <a:rPr lang="en-US" sz="1400" b="1" dirty="0">
                <a:solidFill>
                  <a:schemeClr val="bg1"/>
                </a:solidFill>
              </a:rPr>
              <a:t>  </a:t>
            </a:r>
            <a:r>
              <a:rPr lang="en-US" sz="1400" b="1" dirty="0" err="1">
                <a:solidFill>
                  <a:schemeClr val="bg1"/>
                </a:solidFill>
              </a:rPr>
              <a:t>logistica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FC7B346E-6FCD-4E4E-8E3C-E6227CD47DEC}"/>
              </a:ext>
            </a:extLst>
          </p:cNvPr>
          <p:cNvSpPr txBox="1"/>
          <p:nvPr/>
        </p:nvSpPr>
        <p:spPr>
          <a:xfrm>
            <a:off x="8085909" y="1955259"/>
            <a:ext cx="105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PROPOSITO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(fin)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211A4DA5-6829-0545-868B-C9FDB46D8295}"/>
              </a:ext>
            </a:extLst>
          </p:cNvPr>
          <p:cNvSpPr txBox="1"/>
          <p:nvPr/>
        </p:nvSpPr>
        <p:spPr>
          <a:xfrm>
            <a:off x="9587208" y="3476724"/>
            <a:ext cx="196085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chemeClr val="bg1"/>
                </a:solidFill>
              </a:rPr>
              <a:t>Autopista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concesionada</a:t>
            </a:r>
            <a:endParaRPr lang="en-US" sz="1400" b="1" dirty="0">
              <a:solidFill>
                <a:schemeClr val="bg1"/>
              </a:solidFill>
            </a:endParaRPr>
          </a:p>
          <a:p>
            <a:r>
              <a:rPr lang="en-US" sz="1400" b="1" dirty="0">
                <a:solidFill>
                  <a:schemeClr val="bg1"/>
                </a:solidFill>
              </a:rPr>
              <a:t>(Pago de </a:t>
            </a:r>
            <a:r>
              <a:rPr lang="en-US" sz="1400" b="1" dirty="0" err="1">
                <a:solidFill>
                  <a:schemeClr val="bg1"/>
                </a:solidFill>
              </a:rPr>
              <a:t>peaje</a:t>
            </a:r>
            <a:r>
              <a:rPr lang="en-US" sz="1400" b="1" dirty="0">
                <a:solidFill>
                  <a:schemeClr val="bg1"/>
                </a:solidFill>
              </a:rPr>
              <a:t>)</a:t>
            </a:r>
          </a:p>
          <a:p>
            <a:r>
              <a:rPr lang="en-US" sz="1400" b="1" dirty="0" err="1">
                <a:solidFill>
                  <a:schemeClr val="bg1"/>
                </a:solidFill>
              </a:rPr>
              <a:t>Ciclovía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en</a:t>
            </a:r>
            <a:r>
              <a:rPr lang="en-US" sz="1400" b="1" dirty="0">
                <a:solidFill>
                  <a:schemeClr val="bg1"/>
                </a:solidFill>
              </a:rPr>
              <a:t> faja superior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5B81A1A7-195C-8348-995F-34C58BC2B0C8}"/>
              </a:ext>
            </a:extLst>
          </p:cNvPr>
          <p:cNvSpPr txBox="1"/>
          <p:nvPr/>
        </p:nvSpPr>
        <p:spPr>
          <a:xfrm>
            <a:off x="8230809" y="3664718"/>
            <a:ext cx="12926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HERRAMIENTA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(medio)</a:t>
            </a:r>
          </a:p>
        </p:txBody>
      </p:sp>
    </p:spTree>
    <p:extLst>
      <p:ext uri="{BB962C8B-B14F-4D97-AF65-F5344CB8AC3E}">
        <p14:creationId xmlns:p14="http://schemas.microsoft.com/office/powerpoint/2010/main" val="3415015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Vista de una ciudad&#10;&#10;Descripción generada automáticamente con confianza media">
            <a:extLst>
              <a:ext uri="{FF2B5EF4-FFF2-40B4-BE49-F238E27FC236}">
                <a16:creationId xmlns:a16="http://schemas.microsoft.com/office/drawing/2014/main" id="{4A96DDA4-D4B0-7140-9EB6-52AC199343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7943" y="0"/>
            <a:ext cx="12279943" cy="6858000"/>
          </a:xfrm>
          <a:prstGeom prst="rect">
            <a:avLst/>
          </a:prstGeom>
        </p:spPr>
      </p:pic>
      <p:sp>
        <p:nvSpPr>
          <p:cNvPr id="4" name="Forma libre 3">
            <a:extLst>
              <a:ext uri="{FF2B5EF4-FFF2-40B4-BE49-F238E27FC236}">
                <a16:creationId xmlns:a16="http://schemas.microsoft.com/office/drawing/2014/main" id="{9C50D955-80D4-874A-9963-09BBB996F55E}"/>
              </a:ext>
            </a:extLst>
          </p:cNvPr>
          <p:cNvSpPr/>
          <p:nvPr/>
        </p:nvSpPr>
        <p:spPr>
          <a:xfrm>
            <a:off x="8216721" y="4211392"/>
            <a:ext cx="3013656" cy="2099256"/>
          </a:xfrm>
          <a:custGeom>
            <a:avLst/>
            <a:gdLst>
              <a:gd name="connsiteX0" fmla="*/ 3013656 w 3013656"/>
              <a:gd name="connsiteY0" fmla="*/ 2099256 h 2099256"/>
              <a:gd name="connsiteX1" fmla="*/ 1777285 w 3013656"/>
              <a:gd name="connsiteY1" fmla="*/ 1197735 h 2099256"/>
              <a:gd name="connsiteX2" fmla="*/ 643944 w 3013656"/>
              <a:gd name="connsiteY2" fmla="*/ 437881 h 2099256"/>
              <a:gd name="connsiteX3" fmla="*/ 334851 w 3013656"/>
              <a:gd name="connsiteY3" fmla="*/ 296214 h 2099256"/>
              <a:gd name="connsiteX4" fmla="*/ 64394 w 3013656"/>
              <a:gd name="connsiteY4" fmla="*/ 296214 h 2099256"/>
              <a:gd name="connsiteX5" fmla="*/ 0 w 3013656"/>
              <a:gd name="connsiteY5" fmla="*/ 141667 h 2099256"/>
              <a:gd name="connsiteX6" fmla="*/ 77273 w 3013656"/>
              <a:gd name="connsiteY6" fmla="*/ 0 h 2099256"/>
              <a:gd name="connsiteX7" fmla="*/ 77273 w 3013656"/>
              <a:gd name="connsiteY7" fmla="*/ 0 h 2099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13656" h="2099256">
                <a:moveTo>
                  <a:pt x="3013656" y="2099256"/>
                </a:moveTo>
                <a:lnTo>
                  <a:pt x="1777285" y="1197735"/>
                </a:lnTo>
                <a:lnTo>
                  <a:pt x="643944" y="437881"/>
                </a:lnTo>
                <a:lnTo>
                  <a:pt x="334851" y="296214"/>
                </a:lnTo>
                <a:lnTo>
                  <a:pt x="64394" y="296214"/>
                </a:lnTo>
                <a:lnTo>
                  <a:pt x="0" y="141667"/>
                </a:lnTo>
                <a:lnTo>
                  <a:pt x="77273" y="0"/>
                </a:lnTo>
                <a:lnTo>
                  <a:pt x="77273" y="0"/>
                </a:ln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4B67D646-C71A-1149-9C6E-AEF5777B0F57}"/>
              </a:ext>
            </a:extLst>
          </p:cNvPr>
          <p:cNvSpPr/>
          <p:nvPr/>
        </p:nvSpPr>
        <p:spPr>
          <a:xfrm>
            <a:off x="5370490" y="309093"/>
            <a:ext cx="3142445" cy="2704563"/>
          </a:xfrm>
          <a:custGeom>
            <a:avLst/>
            <a:gdLst>
              <a:gd name="connsiteX0" fmla="*/ 3142445 w 3142445"/>
              <a:gd name="connsiteY0" fmla="*/ 0 h 2704563"/>
              <a:gd name="connsiteX1" fmla="*/ 1506828 w 3142445"/>
              <a:gd name="connsiteY1" fmla="*/ 1584101 h 2704563"/>
              <a:gd name="connsiteX2" fmla="*/ 0 w 3142445"/>
              <a:gd name="connsiteY2" fmla="*/ 2704563 h 2704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42445" h="2704563">
                <a:moveTo>
                  <a:pt x="3142445" y="0"/>
                </a:moveTo>
                <a:lnTo>
                  <a:pt x="1506828" y="1584101"/>
                </a:lnTo>
                <a:lnTo>
                  <a:pt x="0" y="2704563"/>
                </a:lnTo>
              </a:path>
            </a:pathLst>
          </a:cu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rma libre 5">
            <a:extLst>
              <a:ext uri="{FF2B5EF4-FFF2-40B4-BE49-F238E27FC236}">
                <a16:creationId xmlns:a16="http://schemas.microsoft.com/office/drawing/2014/main" id="{212FE8A5-8780-634A-9082-DBA152EA4AA9}"/>
              </a:ext>
            </a:extLst>
          </p:cNvPr>
          <p:cNvSpPr/>
          <p:nvPr/>
        </p:nvSpPr>
        <p:spPr>
          <a:xfrm>
            <a:off x="1867437" y="3309870"/>
            <a:ext cx="3193960" cy="3477296"/>
          </a:xfrm>
          <a:custGeom>
            <a:avLst/>
            <a:gdLst>
              <a:gd name="connsiteX0" fmla="*/ 3193960 w 3193960"/>
              <a:gd name="connsiteY0" fmla="*/ 0 h 3477296"/>
              <a:gd name="connsiteX1" fmla="*/ 2356833 w 3193960"/>
              <a:gd name="connsiteY1" fmla="*/ 772733 h 3477296"/>
              <a:gd name="connsiteX2" fmla="*/ 1133340 w 3193960"/>
              <a:gd name="connsiteY2" fmla="*/ 2009105 h 3477296"/>
              <a:gd name="connsiteX3" fmla="*/ 437881 w 3193960"/>
              <a:gd name="connsiteY3" fmla="*/ 2897747 h 3477296"/>
              <a:gd name="connsiteX4" fmla="*/ 0 w 3193960"/>
              <a:gd name="connsiteY4" fmla="*/ 3477296 h 3477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93960" h="3477296">
                <a:moveTo>
                  <a:pt x="3193960" y="0"/>
                </a:moveTo>
                <a:lnTo>
                  <a:pt x="2356833" y="772733"/>
                </a:lnTo>
                <a:lnTo>
                  <a:pt x="1133340" y="2009105"/>
                </a:lnTo>
                <a:lnTo>
                  <a:pt x="437881" y="2897747"/>
                </a:lnTo>
                <a:lnTo>
                  <a:pt x="0" y="3477296"/>
                </a:lnTo>
              </a:path>
            </a:pathLst>
          </a:cu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orma libre 6">
            <a:extLst>
              <a:ext uri="{FF2B5EF4-FFF2-40B4-BE49-F238E27FC236}">
                <a16:creationId xmlns:a16="http://schemas.microsoft.com/office/drawing/2014/main" id="{2E7BED5D-2636-1C49-87C1-CC9A47A8A666}"/>
              </a:ext>
            </a:extLst>
          </p:cNvPr>
          <p:cNvSpPr/>
          <p:nvPr/>
        </p:nvSpPr>
        <p:spPr>
          <a:xfrm>
            <a:off x="489397" y="128789"/>
            <a:ext cx="1609859" cy="6439436"/>
          </a:xfrm>
          <a:custGeom>
            <a:avLst/>
            <a:gdLst>
              <a:gd name="connsiteX0" fmla="*/ 1506828 w 1609859"/>
              <a:gd name="connsiteY0" fmla="*/ 0 h 6439436"/>
              <a:gd name="connsiteX1" fmla="*/ 1056068 w 1609859"/>
              <a:gd name="connsiteY1" fmla="*/ 1210614 h 6439436"/>
              <a:gd name="connsiteX2" fmla="*/ 1017431 w 1609859"/>
              <a:gd name="connsiteY2" fmla="*/ 2240924 h 6439436"/>
              <a:gd name="connsiteX3" fmla="*/ 1068947 w 1609859"/>
              <a:gd name="connsiteY3" fmla="*/ 2537138 h 6439436"/>
              <a:gd name="connsiteX4" fmla="*/ 1365161 w 1609859"/>
              <a:gd name="connsiteY4" fmla="*/ 2678805 h 6439436"/>
              <a:gd name="connsiteX5" fmla="*/ 1481071 w 1609859"/>
              <a:gd name="connsiteY5" fmla="*/ 2833352 h 6439436"/>
              <a:gd name="connsiteX6" fmla="*/ 1481071 w 1609859"/>
              <a:gd name="connsiteY6" fmla="*/ 3271234 h 6439436"/>
              <a:gd name="connsiteX7" fmla="*/ 1609859 w 1609859"/>
              <a:gd name="connsiteY7" fmla="*/ 3606084 h 6439436"/>
              <a:gd name="connsiteX8" fmla="*/ 1545465 w 1609859"/>
              <a:gd name="connsiteY8" fmla="*/ 3902298 h 6439436"/>
              <a:gd name="connsiteX9" fmla="*/ 1094704 w 1609859"/>
              <a:gd name="connsiteY9" fmla="*/ 4198512 h 6439436"/>
              <a:gd name="connsiteX10" fmla="*/ 708338 w 1609859"/>
              <a:gd name="connsiteY10" fmla="*/ 4468969 h 6439436"/>
              <a:gd name="connsiteX11" fmla="*/ 476518 w 1609859"/>
              <a:gd name="connsiteY11" fmla="*/ 4868214 h 6439436"/>
              <a:gd name="connsiteX12" fmla="*/ 347730 w 1609859"/>
              <a:gd name="connsiteY12" fmla="*/ 5370490 h 6439436"/>
              <a:gd name="connsiteX13" fmla="*/ 128789 w 1609859"/>
              <a:gd name="connsiteY13" fmla="*/ 5988676 h 6439436"/>
              <a:gd name="connsiteX14" fmla="*/ 0 w 1609859"/>
              <a:gd name="connsiteY14" fmla="*/ 6439436 h 6439436"/>
              <a:gd name="connsiteX15" fmla="*/ 0 w 1609859"/>
              <a:gd name="connsiteY15" fmla="*/ 6439436 h 6439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09859" h="6439436">
                <a:moveTo>
                  <a:pt x="1506828" y="0"/>
                </a:moveTo>
                <a:lnTo>
                  <a:pt x="1056068" y="1210614"/>
                </a:lnTo>
                <a:lnTo>
                  <a:pt x="1017431" y="2240924"/>
                </a:lnTo>
                <a:lnTo>
                  <a:pt x="1068947" y="2537138"/>
                </a:lnTo>
                <a:lnTo>
                  <a:pt x="1365161" y="2678805"/>
                </a:lnTo>
                <a:lnTo>
                  <a:pt x="1481071" y="2833352"/>
                </a:lnTo>
                <a:lnTo>
                  <a:pt x="1481071" y="3271234"/>
                </a:lnTo>
                <a:lnTo>
                  <a:pt x="1609859" y="3606084"/>
                </a:lnTo>
                <a:lnTo>
                  <a:pt x="1545465" y="3902298"/>
                </a:lnTo>
                <a:lnTo>
                  <a:pt x="1094704" y="4198512"/>
                </a:lnTo>
                <a:lnTo>
                  <a:pt x="708338" y="4468969"/>
                </a:lnTo>
                <a:lnTo>
                  <a:pt x="476518" y="4868214"/>
                </a:lnTo>
                <a:lnTo>
                  <a:pt x="347730" y="5370490"/>
                </a:lnTo>
                <a:lnTo>
                  <a:pt x="128789" y="5988676"/>
                </a:lnTo>
                <a:lnTo>
                  <a:pt x="0" y="6439436"/>
                </a:lnTo>
                <a:lnTo>
                  <a:pt x="0" y="6439436"/>
                </a:lnTo>
              </a:path>
            </a:pathLst>
          </a:cu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B5911AF-DB19-1148-92E5-F00648A3FD03}"/>
              </a:ext>
            </a:extLst>
          </p:cNvPr>
          <p:cNvSpPr txBox="1"/>
          <p:nvPr/>
        </p:nvSpPr>
        <p:spPr>
          <a:xfrm>
            <a:off x="1749106" y="1282228"/>
            <a:ext cx="1156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</a:rPr>
              <a:t>Sendero </a:t>
            </a:r>
          </a:p>
          <a:p>
            <a:pPr algn="r"/>
            <a:r>
              <a:rPr lang="en-US" sz="1200" b="1" dirty="0" err="1">
                <a:solidFill>
                  <a:schemeClr val="bg1"/>
                </a:solidFill>
              </a:rPr>
              <a:t>Metropolitano</a:t>
            </a:r>
            <a:r>
              <a:rPr lang="en-US" sz="1200" b="1" dirty="0">
                <a:solidFill>
                  <a:schemeClr val="bg1"/>
                </a:solidFill>
              </a:rPr>
              <a:t> </a:t>
            </a: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10k</a:t>
            </a: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3A3414B2-93E2-9445-8485-9AA1A6FC54D4}"/>
              </a:ext>
            </a:extLst>
          </p:cNvPr>
          <p:cNvCxnSpPr>
            <a:cxnSpLocks/>
          </p:cNvCxnSpPr>
          <p:nvPr/>
        </p:nvCxnSpPr>
        <p:spPr>
          <a:xfrm flipH="1">
            <a:off x="1561028" y="1282228"/>
            <a:ext cx="538228" cy="138609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98A97437-9182-7C42-8B2A-B764D9BB6434}"/>
              </a:ext>
            </a:extLst>
          </p:cNvPr>
          <p:cNvSpPr txBox="1"/>
          <p:nvPr/>
        </p:nvSpPr>
        <p:spPr>
          <a:xfrm rot="19005694">
            <a:off x="7523571" y="1119796"/>
            <a:ext cx="942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>
                <a:solidFill>
                  <a:schemeClr val="bg1"/>
                </a:solidFill>
              </a:rPr>
              <a:t>Ciclovia</a:t>
            </a:r>
            <a:r>
              <a:rPr lang="en-US" sz="1200" b="1" dirty="0">
                <a:solidFill>
                  <a:schemeClr val="bg1"/>
                </a:solidFill>
              </a:rPr>
              <a:t> 20k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D6FCF81-F639-0B4D-8019-B12CE1280A1D}"/>
              </a:ext>
            </a:extLst>
          </p:cNvPr>
          <p:cNvSpPr txBox="1"/>
          <p:nvPr/>
        </p:nvSpPr>
        <p:spPr>
          <a:xfrm rot="1949586">
            <a:off x="9142975" y="4607414"/>
            <a:ext cx="942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>
                <a:solidFill>
                  <a:schemeClr val="bg1"/>
                </a:solidFill>
              </a:rPr>
              <a:t>Ciclovia</a:t>
            </a:r>
            <a:r>
              <a:rPr lang="en-US" sz="1200" b="1" dirty="0">
                <a:solidFill>
                  <a:schemeClr val="bg1"/>
                </a:solidFill>
              </a:rPr>
              <a:t> 10k</a:t>
            </a: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16454089-7869-1340-8B1B-EFBF1BDBA872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7244863" y="1581097"/>
            <a:ext cx="406640" cy="8027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B6A1C02E-C89C-D04E-AA85-49163A6457A7}"/>
              </a:ext>
            </a:extLst>
          </p:cNvPr>
          <p:cNvCxnSpPr>
            <a:cxnSpLocks/>
          </p:cNvCxnSpPr>
          <p:nvPr/>
        </p:nvCxnSpPr>
        <p:spPr>
          <a:xfrm flipH="1">
            <a:off x="8989255" y="4536846"/>
            <a:ext cx="303872" cy="20906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>
            <a:extLst>
              <a:ext uri="{FF2B5EF4-FFF2-40B4-BE49-F238E27FC236}">
                <a16:creationId xmlns:a16="http://schemas.microsoft.com/office/drawing/2014/main" id="{CC21303F-D892-3E47-AF5A-E8399EB833A3}"/>
              </a:ext>
            </a:extLst>
          </p:cNvPr>
          <p:cNvSpPr txBox="1"/>
          <p:nvPr/>
        </p:nvSpPr>
        <p:spPr>
          <a:xfrm rot="1880295">
            <a:off x="6762797" y="2655983"/>
            <a:ext cx="5453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</a:rPr>
              <a:t>150m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90285BCE-67EB-C545-9160-BD35D21F2CC7}"/>
              </a:ext>
            </a:extLst>
          </p:cNvPr>
          <p:cNvCxnSpPr>
            <a:cxnSpLocks/>
          </p:cNvCxnSpPr>
          <p:nvPr/>
        </p:nvCxnSpPr>
        <p:spPr>
          <a:xfrm>
            <a:off x="6142361" y="2499564"/>
            <a:ext cx="2396065" cy="1344781"/>
          </a:xfrm>
          <a:prstGeom prst="straightConnector1">
            <a:avLst/>
          </a:prstGeom>
          <a:ln w="127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uadroTexto 27">
            <a:extLst>
              <a:ext uri="{FF2B5EF4-FFF2-40B4-BE49-F238E27FC236}">
                <a16:creationId xmlns:a16="http://schemas.microsoft.com/office/drawing/2014/main" id="{16835007-9C7B-9744-9126-287B7E72409F}"/>
              </a:ext>
            </a:extLst>
          </p:cNvPr>
          <p:cNvSpPr txBox="1"/>
          <p:nvPr/>
        </p:nvSpPr>
        <p:spPr>
          <a:xfrm>
            <a:off x="9659549" y="1221345"/>
            <a:ext cx="26713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solidFill>
                  <a:schemeClr val="bg1"/>
                </a:solidFill>
              </a:rPr>
              <a:t>Conectar</a:t>
            </a:r>
            <a:r>
              <a:rPr lang="en-US" sz="1400" b="1" dirty="0">
                <a:solidFill>
                  <a:schemeClr val="bg1"/>
                </a:solidFill>
              </a:rPr>
              <a:t>  </a:t>
            </a:r>
            <a:r>
              <a:rPr lang="en-US" sz="1400" dirty="0">
                <a:solidFill>
                  <a:schemeClr val="bg1"/>
                </a:solidFill>
              </a:rPr>
              <a:t>(Barrios, </a:t>
            </a:r>
            <a:r>
              <a:rPr lang="en-US" sz="1400" dirty="0" err="1">
                <a:solidFill>
                  <a:schemeClr val="bg1"/>
                </a:solidFill>
              </a:rPr>
              <a:t>transporte</a:t>
            </a:r>
            <a:r>
              <a:rPr lang="en-US" sz="1400" dirty="0">
                <a:solidFill>
                  <a:schemeClr val="bg1"/>
                </a:solidFill>
              </a:rPr>
              <a:t> 	</a:t>
            </a:r>
            <a:r>
              <a:rPr lang="en-US" sz="1400" dirty="0" err="1">
                <a:solidFill>
                  <a:schemeClr val="bg1"/>
                </a:solidFill>
              </a:rPr>
              <a:t>publico</a:t>
            </a:r>
            <a:r>
              <a:rPr lang="en-US" sz="1400" dirty="0">
                <a:solidFill>
                  <a:schemeClr val="bg1"/>
                </a:solidFill>
              </a:rPr>
              <a:t> y privado)</a:t>
            </a:r>
            <a:endParaRPr lang="en-US" sz="1400" b="1" dirty="0">
              <a:solidFill>
                <a:schemeClr val="bg1"/>
              </a:solidFill>
            </a:endParaRPr>
          </a:p>
          <a:p>
            <a:r>
              <a:rPr lang="en-US" sz="1400" b="1" dirty="0" err="1">
                <a:solidFill>
                  <a:schemeClr val="bg1"/>
                </a:solidFill>
              </a:rPr>
              <a:t>Reducir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tiempos</a:t>
            </a:r>
            <a:r>
              <a:rPr lang="en-US" sz="1400" b="1" dirty="0">
                <a:solidFill>
                  <a:schemeClr val="bg1"/>
                </a:solidFill>
              </a:rPr>
              <a:t> de </a:t>
            </a:r>
            <a:r>
              <a:rPr lang="en-US" sz="1400" b="1" dirty="0" err="1">
                <a:solidFill>
                  <a:schemeClr val="bg1"/>
                </a:solidFill>
              </a:rPr>
              <a:t>traslado</a:t>
            </a:r>
            <a:endParaRPr lang="en-US" sz="1400" b="1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(de </a:t>
            </a:r>
            <a:r>
              <a:rPr lang="en-US" sz="1400" dirty="0" err="1">
                <a:solidFill>
                  <a:schemeClr val="bg1"/>
                </a:solidFill>
              </a:rPr>
              <a:t>toda</a:t>
            </a:r>
            <a:r>
              <a:rPr lang="en-US" sz="1400" dirty="0">
                <a:solidFill>
                  <a:schemeClr val="bg1"/>
                </a:solidFill>
              </a:rPr>
              <a:t> la </a:t>
            </a:r>
            <a:r>
              <a:rPr lang="en-US" sz="1400" dirty="0" err="1">
                <a:solidFill>
                  <a:schemeClr val="bg1"/>
                </a:solidFill>
              </a:rPr>
              <a:t>particion</a:t>
            </a:r>
            <a:r>
              <a:rPr lang="en-US" sz="1400" dirty="0">
                <a:solidFill>
                  <a:schemeClr val="bg1"/>
                </a:solidFill>
              </a:rPr>
              <a:t> modal)</a:t>
            </a:r>
          </a:p>
          <a:p>
            <a:r>
              <a:rPr lang="en-US" sz="1400" b="1" dirty="0" err="1">
                <a:solidFill>
                  <a:schemeClr val="bg1"/>
                </a:solidFill>
              </a:rPr>
              <a:t>Descongestionar</a:t>
            </a:r>
            <a:r>
              <a:rPr lang="en-US" sz="1400" b="1" dirty="0">
                <a:solidFill>
                  <a:schemeClr val="bg1"/>
                </a:solidFill>
              </a:rPr>
              <a:t> el Sistema </a:t>
            </a:r>
          </a:p>
          <a:p>
            <a:r>
              <a:rPr lang="en-US" sz="1400" b="1" dirty="0" err="1">
                <a:solidFill>
                  <a:schemeClr val="bg1"/>
                </a:solidFill>
              </a:rPr>
              <a:t>Competitividad</a:t>
            </a:r>
            <a:r>
              <a:rPr lang="en-US" sz="1400" b="1" dirty="0">
                <a:solidFill>
                  <a:schemeClr val="bg1"/>
                </a:solidFill>
              </a:rPr>
              <a:t>  </a:t>
            </a:r>
            <a:r>
              <a:rPr lang="en-US" sz="1400" b="1" dirty="0" err="1">
                <a:solidFill>
                  <a:schemeClr val="bg1"/>
                </a:solidFill>
              </a:rPr>
              <a:t>logistica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7B18FB2-B988-6E4D-92F5-6CD1BB9560B9}"/>
              </a:ext>
            </a:extLst>
          </p:cNvPr>
          <p:cNvSpPr txBox="1"/>
          <p:nvPr/>
        </p:nvSpPr>
        <p:spPr>
          <a:xfrm>
            <a:off x="8332631" y="1533125"/>
            <a:ext cx="105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PROPOSITO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(fin)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1C9D9BD-B687-FC47-B6DB-2B25B2D1B1CD}"/>
              </a:ext>
            </a:extLst>
          </p:cNvPr>
          <p:cNvSpPr txBox="1"/>
          <p:nvPr/>
        </p:nvSpPr>
        <p:spPr>
          <a:xfrm>
            <a:off x="9833930" y="3054590"/>
            <a:ext cx="196085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chemeClr val="bg1"/>
                </a:solidFill>
              </a:rPr>
              <a:t>Autopista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concesionada</a:t>
            </a:r>
            <a:endParaRPr lang="en-US" sz="1400" b="1" dirty="0">
              <a:solidFill>
                <a:schemeClr val="bg1"/>
              </a:solidFill>
            </a:endParaRPr>
          </a:p>
          <a:p>
            <a:r>
              <a:rPr lang="en-US" sz="1400" b="1" dirty="0">
                <a:solidFill>
                  <a:schemeClr val="bg1"/>
                </a:solidFill>
              </a:rPr>
              <a:t>(Pago de </a:t>
            </a:r>
            <a:r>
              <a:rPr lang="en-US" sz="1400" b="1" dirty="0" err="1">
                <a:solidFill>
                  <a:schemeClr val="bg1"/>
                </a:solidFill>
              </a:rPr>
              <a:t>peaje</a:t>
            </a:r>
            <a:r>
              <a:rPr lang="en-US" sz="1400" b="1" dirty="0">
                <a:solidFill>
                  <a:schemeClr val="bg1"/>
                </a:solidFill>
              </a:rPr>
              <a:t>)</a:t>
            </a:r>
          </a:p>
          <a:p>
            <a:r>
              <a:rPr lang="en-US" sz="1400" b="1" dirty="0" err="1">
                <a:solidFill>
                  <a:schemeClr val="bg1"/>
                </a:solidFill>
              </a:rPr>
              <a:t>Ciclovía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en</a:t>
            </a:r>
            <a:r>
              <a:rPr lang="en-US" sz="1400" b="1" dirty="0">
                <a:solidFill>
                  <a:schemeClr val="bg1"/>
                </a:solidFill>
              </a:rPr>
              <a:t> faja superior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4D4BE518-976D-F64A-B2BF-6246FE2AE02D}"/>
              </a:ext>
            </a:extLst>
          </p:cNvPr>
          <p:cNvSpPr txBox="1"/>
          <p:nvPr/>
        </p:nvSpPr>
        <p:spPr>
          <a:xfrm>
            <a:off x="8477531" y="3242584"/>
            <a:ext cx="12926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HERRAMIENTA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(medio)</a:t>
            </a:r>
          </a:p>
        </p:txBody>
      </p:sp>
      <p:sp>
        <p:nvSpPr>
          <p:cNvPr id="32" name="Forma libre 31">
            <a:extLst>
              <a:ext uri="{FF2B5EF4-FFF2-40B4-BE49-F238E27FC236}">
                <a16:creationId xmlns:a16="http://schemas.microsoft.com/office/drawing/2014/main" id="{75F13CE4-3D87-7A4E-9FF0-BCBDA14D27DE}"/>
              </a:ext>
            </a:extLst>
          </p:cNvPr>
          <p:cNvSpPr/>
          <p:nvPr/>
        </p:nvSpPr>
        <p:spPr>
          <a:xfrm>
            <a:off x="5838092" y="2940147"/>
            <a:ext cx="2588456" cy="1209821"/>
          </a:xfrm>
          <a:custGeom>
            <a:avLst/>
            <a:gdLst>
              <a:gd name="connsiteX0" fmla="*/ 2518117 w 2588456"/>
              <a:gd name="connsiteY0" fmla="*/ 1209821 h 1209821"/>
              <a:gd name="connsiteX1" fmla="*/ 2588456 w 2588456"/>
              <a:gd name="connsiteY1" fmla="*/ 1097280 h 1209821"/>
              <a:gd name="connsiteX2" fmla="*/ 2222696 w 2588456"/>
              <a:gd name="connsiteY2" fmla="*/ 942535 h 1209821"/>
              <a:gd name="connsiteX3" fmla="*/ 1688123 w 2588456"/>
              <a:gd name="connsiteY3" fmla="*/ 689317 h 1209821"/>
              <a:gd name="connsiteX4" fmla="*/ 1561514 w 2588456"/>
              <a:gd name="connsiteY4" fmla="*/ 759655 h 1209821"/>
              <a:gd name="connsiteX5" fmla="*/ 1406770 w 2588456"/>
              <a:gd name="connsiteY5" fmla="*/ 675249 h 1209821"/>
              <a:gd name="connsiteX6" fmla="*/ 1336431 w 2588456"/>
              <a:gd name="connsiteY6" fmla="*/ 450166 h 1209821"/>
              <a:gd name="connsiteX7" fmla="*/ 1083213 w 2588456"/>
              <a:gd name="connsiteY7" fmla="*/ 126609 h 1209821"/>
              <a:gd name="connsiteX8" fmla="*/ 815926 w 2588456"/>
              <a:gd name="connsiteY8" fmla="*/ 0 h 1209821"/>
              <a:gd name="connsiteX9" fmla="*/ 393896 w 2588456"/>
              <a:gd name="connsiteY9" fmla="*/ 0 h 1209821"/>
              <a:gd name="connsiteX10" fmla="*/ 140677 w 2588456"/>
              <a:gd name="connsiteY10" fmla="*/ 0 h 1209821"/>
              <a:gd name="connsiteX11" fmla="*/ 0 w 2588456"/>
              <a:gd name="connsiteY11" fmla="*/ 126609 h 120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88456" h="1209821">
                <a:moveTo>
                  <a:pt x="2518117" y="1209821"/>
                </a:moveTo>
                <a:lnTo>
                  <a:pt x="2588456" y="1097280"/>
                </a:lnTo>
                <a:lnTo>
                  <a:pt x="2222696" y="942535"/>
                </a:lnTo>
                <a:lnTo>
                  <a:pt x="1688123" y="689317"/>
                </a:lnTo>
                <a:lnTo>
                  <a:pt x="1561514" y="759655"/>
                </a:lnTo>
                <a:lnTo>
                  <a:pt x="1406770" y="675249"/>
                </a:lnTo>
                <a:lnTo>
                  <a:pt x="1336431" y="450166"/>
                </a:lnTo>
                <a:lnTo>
                  <a:pt x="1083213" y="126609"/>
                </a:lnTo>
                <a:lnTo>
                  <a:pt x="815926" y="0"/>
                </a:lnTo>
                <a:lnTo>
                  <a:pt x="393896" y="0"/>
                </a:lnTo>
                <a:lnTo>
                  <a:pt x="140677" y="0"/>
                </a:lnTo>
                <a:lnTo>
                  <a:pt x="0" y="126609"/>
                </a:lnTo>
              </a:path>
            </a:pathLst>
          </a:cu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orma libre 32">
            <a:extLst>
              <a:ext uri="{FF2B5EF4-FFF2-40B4-BE49-F238E27FC236}">
                <a16:creationId xmlns:a16="http://schemas.microsoft.com/office/drawing/2014/main" id="{311E21FC-0393-944B-816D-B27AF02660D8}"/>
              </a:ext>
            </a:extLst>
          </p:cNvPr>
          <p:cNvSpPr/>
          <p:nvPr/>
        </p:nvSpPr>
        <p:spPr>
          <a:xfrm>
            <a:off x="4501662" y="3446585"/>
            <a:ext cx="1069144" cy="647113"/>
          </a:xfrm>
          <a:custGeom>
            <a:avLst/>
            <a:gdLst>
              <a:gd name="connsiteX0" fmla="*/ 1069144 w 1069144"/>
              <a:gd name="connsiteY0" fmla="*/ 0 h 647113"/>
              <a:gd name="connsiteX1" fmla="*/ 604910 w 1069144"/>
              <a:gd name="connsiteY1" fmla="*/ 365760 h 647113"/>
              <a:gd name="connsiteX2" fmla="*/ 576775 w 1069144"/>
              <a:gd name="connsiteY2" fmla="*/ 576775 h 647113"/>
              <a:gd name="connsiteX3" fmla="*/ 407963 w 1069144"/>
              <a:gd name="connsiteY3" fmla="*/ 436098 h 647113"/>
              <a:gd name="connsiteX4" fmla="*/ 225083 w 1069144"/>
              <a:gd name="connsiteY4" fmla="*/ 647113 h 647113"/>
              <a:gd name="connsiteX5" fmla="*/ 0 w 1069144"/>
              <a:gd name="connsiteY5" fmla="*/ 436098 h 647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144" h="647113">
                <a:moveTo>
                  <a:pt x="1069144" y="0"/>
                </a:moveTo>
                <a:lnTo>
                  <a:pt x="604910" y="365760"/>
                </a:lnTo>
                <a:lnTo>
                  <a:pt x="576775" y="576775"/>
                </a:lnTo>
                <a:lnTo>
                  <a:pt x="407963" y="436098"/>
                </a:lnTo>
                <a:lnTo>
                  <a:pt x="225083" y="647113"/>
                </a:lnTo>
                <a:lnTo>
                  <a:pt x="0" y="436098"/>
                </a:lnTo>
              </a:path>
            </a:pathLst>
          </a:cu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785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Gráfico, Tabla&#10;&#10;Descripción generada automáticamente">
            <a:extLst>
              <a:ext uri="{FF2B5EF4-FFF2-40B4-BE49-F238E27FC236}">
                <a16:creationId xmlns:a16="http://schemas.microsoft.com/office/drawing/2014/main" id="{06CE8F2A-E9B0-D441-8C0B-ADBF9C375D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8246" y="536838"/>
            <a:ext cx="5723808" cy="5188061"/>
          </a:xfrm>
          <a:prstGeom prst="rect">
            <a:avLst/>
          </a:prstGeom>
        </p:spPr>
      </p:pic>
      <p:pic>
        <p:nvPicPr>
          <p:cNvPr id="4" name="Imagen 3" descr="Gráfico, Tabla&#10;&#10;Descripción generada automáticamente">
            <a:extLst>
              <a:ext uri="{FF2B5EF4-FFF2-40B4-BE49-F238E27FC236}">
                <a16:creationId xmlns:a16="http://schemas.microsoft.com/office/drawing/2014/main" id="{CF567E45-0593-5B4D-8210-450EFEE40B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2986" y="4950823"/>
            <a:ext cx="6640768" cy="135876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9E8AE60B-3917-9242-B7FE-BAC54EC32C7C}"/>
              </a:ext>
            </a:extLst>
          </p:cNvPr>
          <p:cNvSpPr/>
          <p:nvPr/>
        </p:nvSpPr>
        <p:spPr>
          <a:xfrm rot="5400000">
            <a:off x="2890782" y="3975000"/>
            <a:ext cx="710673" cy="30175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482C36AD-675D-3941-AB64-9C06BC75AA9A}"/>
              </a:ext>
            </a:extLst>
          </p:cNvPr>
          <p:cNvCxnSpPr>
            <a:cxnSpLocks/>
          </p:cNvCxnSpPr>
          <p:nvPr/>
        </p:nvCxnSpPr>
        <p:spPr>
          <a:xfrm flipV="1">
            <a:off x="4754879" y="4950823"/>
            <a:ext cx="608107" cy="177601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02EAADBB-DDD0-4F4C-BC0A-2F2D8AB582BE}"/>
              </a:ext>
            </a:extLst>
          </p:cNvPr>
          <p:cNvCxnSpPr>
            <a:cxnSpLocks/>
          </p:cNvCxnSpPr>
          <p:nvPr/>
        </p:nvCxnSpPr>
        <p:spPr>
          <a:xfrm>
            <a:off x="4754879" y="5818015"/>
            <a:ext cx="608107" cy="491568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F43FCF3-D157-B340-A2F4-468B57A347A2}"/>
              </a:ext>
            </a:extLst>
          </p:cNvPr>
          <p:cNvSpPr txBox="1"/>
          <p:nvPr/>
        </p:nvSpPr>
        <p:spPr>
          <a:xfrm>
            <a:off x="4549818" y="548417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B0F0"/>
                </a:solidFill>
                <a:latin typeface="Times" pitchFamily="2" charset="0"/>
              </a:rPr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2970461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Vista de una ciudad desde lo alto de una montaña&#10;&#10;Descripción generada automáticamente">
            <a:extLst>
              <a:ext uri="{FF2B5EF4-FFF2-40B4-BE49-F238E27FC236}">
                <a16:creationId xmlns:a16="http://schemas.microsoft.com/office/drawing/2014/main" id="{964EC1B4-BF63-9B47-9EA6-DB7969C43A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Forma libre 8">
            <a:extLst>
              <a:ext uri="{FF2B5EF4-FFF2-40B4-BE49-F238E27FC236}">
                <a16:creationId xmlns:a16="http://schemas.microsoft.com/office/drawing/2014/main" id="{6F33DB83-B0A3-8E46-B553-6FDC70BDFAD4}"/>
              </a:ext>
            </a:extLst>
          </p:cNvPr>
          <p:cNvSpPr/>
          <p:nvPr/>
        </p:nvSpPr>
        <p:spPr>
          <a:xfrm>
            <a:off x="3313216" y="5545777"/>
            <a:ext cx="760020" cy="1270659"/>
          </a:xfrm>
          <a:custGeom>
            <a:avLst/>
            <a:gdLst>
              <a:gd name="connsiteX0" fmla="*/ 0 w 760020"/>
              <a:gd name="connsiteY0" fmla="*/ 1270659 h 1270659"/>
              <a:gd name="connsiteX1" fmla="*/ 439387 w 760020"/>
              <a:gd name="connsiteY1" fmla="*/ 213755 h 1270659"/>
              <a:gd name="connsiteX2" fmla="*/ 95002 w 760020"/>
              <a:gd name="connsiteY2" fmla="*/ 166254 h 1270659"/>
              <a:gd name="connsiteX3" fmla="*/ 130628 w 760020"/>
              <a:gd name="connsiteY3" fmla="*/ 0 h 1270659"/>
              <a:gd name="connsiteX4" fmla="*/ 332509 w 760020"/>
              <a:gd name="connsiteY4" fmla="*/ 0 h 1270659"/>
              <a:gd name="connsiteX5" fmla="*/ 760020 w 760020"/>
              <a:gd name="connsiteY5" fmla="*/ 0 h 1270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020" h="1270659">
                <a:moveTo>
                  <a:pt x="0" y="1270659"/>
                </a:moveTo>
                <a:lnTo>
                  <a:pt x="439387" y="213755"/>
                </a:lnTo>
                <a:lnTo>
                  <a:pt x="95002" y="166254"/>
                </a:lnTo>
                <a:lnTo>
                  <a:pt x="130628" y="0"/>
                </a:lnTo>
                <a:lnTo>
                  <a:pt x="332509" y="0"/>
                </a:lnTo>
                <a:lnTo>
                  <a:pt x="760020" y="0"/>
                </a:lnTo>
              </a:path>
            </a:pathLst>
          </a:cu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0808FF7A-FA90-DF49-AB26-CA9A34A2E3A6}"/>
              </a:ext>
            </a:extLst>
          </p:cNvPr>
          <p:cNvSpPr/>
          <p:nvPr/>
        </p:nvSpPr>
        <p:spPr>
          <a:xfrm>
            <a:off x="3723437" y="4842662"/>
            <a:ext cx="958291" cy="714990"/>
          </a:xfrm>
          <a:custGeom>
            <a:avLst/>
            <a:gdLst>
              <a:gd name="connsiteX0" fmla="*/ 432927 w 958291"/>
              <a:gd name="connsiteY0" fmla="*/ 703115 h 714990"/>
              <a:gd name="connsiteX1" fmla="*/ 860438 w 958291"/>
              <a:gd name="connsiteY1" fmla="*/ 714990 h 714990"/>
              <a:gd name="connsiteX2" fmla="*/ 907085 w 958291"/>
              <a:gd name="connsiteY2" fmla="*/ 453543 h 714990"/>
              <a:gd name="connsiteX3" fmla="*/ 819302 w 958291"/>
              <a:gd name="connsiteY3" fmla="*/ 365760 h 714990"/>
              <a:gd name="connsiteX4" fmla="*/ 643737 w 958291"/>
              <a:gd name="connsiteY4" fmla="*/ 351130 h 714990"/>
              <a:gd name="connsiteX5" fmla="*/ 731520 w 958291"/>
              <a:gd name="connsiteY5" fmla="*/ 256032 h 714990"/>
              <a:gd name="connsiteX6" fmla="*/ 863193 w 958291"/>
              <a:gd name="connsiteY6" fmla="*/ 226772 h 714990"/>
              <a:gd name="connsiteX7" fmla="*/ 958291 w 958291"/>
              <a:gd name="connsiteY7" fmla="*/ 175565 h 714990"/>
              <a:gd name="connsiteX8" fmla="*/ 958291 w 958291"/>
              <a:gd name="connsiteY8" fmla="*/ 175565 h 714990"/>
              <a:gd name="connsiteX9" fmla="*/ 848563 w 958291"/>
              <a:gd name="connsiteY9" fmla="*/ 58522 h 714990"/>
              <a:gd name="connsiteX10" fmla="*/ 694944 w 958291"/>
              <a:gd name="connsiteY10" fmla="*/ 0 h 714990"/>
              <a:gd name="connsiteX11" fmla="*/ 351129 w 958291"/>
              <a:gd name="connsiteY11" fmla="*/ 0 h 714990"/>
              <a:gd name="connsiteX12" fmla="*/ 0 w 958291"/>
              <a:gd name="connsiteY12" fmla="*/ 21946 h 714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8291" h="714990">
                <a:moveTo>
                  <a:pt x="432927" y="703115"/>
                </a:moveTo>
                <a:lnTo>
                  <a:pt x="860438" y="714990"/>
                </a:lnTo>
                <a:lnTo>
                  <a:pt x="907085" y="453543"/>
                </a:lnTo>
                <a:lnTo>
                  <a:pt x="819302" y="365760"/>
                </a:lnTo>
                <a:lnTo>
                  <a:pt x="643737" y="351130"/>
                </a:lnTo>
                <a:lnTo>
                  <a:pt x="731520" y="256032"/>
                </a:lnTo>
                <a:lnTo>
                  <a:pt x="863193" y="226772"/>
                </a:lnTo>
                <a:lnTo>
                  <a:pt x="958291" y="175565"/>
                </a:lnTo>
                <a:lnTo>
                  <a:pt x="958291" y="175565"/>
                </a:lnTo>
                <a:lnTo>
                  <a:pt x="848563" y="58522"/>
                </a:lnTo>
                <a:lnTo>
                  <a:pt x="694944" y="0"/>
                </a:lnTo>
                <a:lnTo>
                  <a:pt x="351129" y="0"/>
                </a:lnTo>
                <a:lnTo>
                  <a:pt x="0" y="21946"/>
                </a:lnTo>
              </a:path>
            </a:pathLst>
          </a:custGeom>
          <a:noFill/>
          <a:ln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rma libre 10">
            <a:extLst>
              <a:ext uri="{FF2B5EF4-FFF2-40B4-BE49-F238E27FC236}">
                <a16:creationId xmlns:a16="http://schemas.microsoft.com/office/drawing/2014/main" id="{2E6EAC80-4E2F-8B40-9341-4F6D7DDE09FF}"/>
              </a:ext>
            </a:extLst>
          </p:cNvPr>
          <p:cNvSpPr/>
          <p:nvPr/>
        </p:nvSpPr>
        <p:spPr>
          <a:xfrm>
            <a:off x="1185062" y="4747565"/>
            <a:ext cx="1316736" cy="138989"/>
          </a:xfrm>
          <a:custGeom>
            <a:avLst/>
            <a:gdLst>
              <a:gd name="connsiteX0" fmla="*/ 1316736 w 1316736"/>
              <a:gd name="connsiteY0" fmla="*/ 102413 h 138989"/>
              <a:gd name="connsiteX1" fmla="*/ 270663 w 1316736"/>
              <a:gd name="connsiteY1" fmla="*/ 138989 h 138989"/>
              <a:gd name="connsiteX2" fmla="*/ 190196 w 1316736"/>
              <a:gd name="connsiteY2" fmla="*/ 7315 h 138989"/>
              <a:gd name="connsiteX3" fmla="*/ 0 w 1316736"/>
              <a:gd name="connsiteY3" fmla="*/ 0 h 138989"/>
              <a:gd name="connsiteX4" fmla="*/ 0 w 1316736"/>
              <a:gd name="connsiteY4" fmla="*/ 0 h 138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6736" h="138989">
                <a:moveTo>
                  <a:pt x="1316736" y="102413"/>
                </a:moveTo>
                <a:lnTo>
                  <a:pt x="270663" y="138989"/>
                </a:lnTo>
                <a:lnTo>
                  <a:pt x="190196" y="7315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rma libre 11">
            <a:extLst>
              <a:ext uri="{FF2B5EF4-FFF2-40B4-BE49-F238E27FC236}">
                <a16:creationId xmlns:a16="http://schemas.microsoft.com/office/drawing/2014/main" id="{19D386A3-2FAB-0240-A55E-B626754BD62B}"/>
              </a:ext>
            </a:extLst>
          </p:cNvPr>
          <p:cNvSpPr/>
          <p:nvPr/>
        </p:nvSpPr>
        <p:spPr>
          <a:xfrm>
            <a:off x="1185062" y="4652467"/>
            <a:ext cx="1294790" cy="21946"/>
          </a:xfrm>
          <a:custGeom>
            <a:avLst/>
            <a:gdLst>
              <a:gd name="connsiteX0" fmla="*/ 0 w 1294790"/>
              <a:gd name="connsiteY0" fmla="*/ 21946 h 21946"/>
              <a:gd name="connsiteX1" fmla="*/ 1294790 w 1294790"/>
              <a:gd name="connsiteY1" fmla="*/ 0 h 21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94790" h="21946">
                <a:moveTo>
                  <a:pt x="0" y="21946"/>
                </a:moveTo>
                <a:lnTo>
                  <a:pt x="1294790" y="0"/>
                </a:lnTo>
              </a:path>
            </a:pathLst>
          </a:custGeom>
          <a:noFill/>
          <a:ln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rma libre 12">
            <a:extLst>
              <a:ext uri="{FF2B5EF4-FFF2-40B4-BE49-F238E27FC236}">
                <a16:creationId xmlns:a16="http://schemas.microsoft.com/office/drawing/2014/main" id="{14C9B213-7DDF-574E-9108-417BF3D287BA}"/>
              </a:ext>
            </a:extLst>
          </p:cNvPr>
          <p:cNvSpPr/>
          <p:nvPr/>
        </p:nvSpPr>
        <p:spPr>
          <a:xfrm>
            <a:off x="3474720" y="4630522"/>
            <a:ext cx="1602029" cy="14630"/>
          </a:xfrm>
          <a:custGeom>
            <a:avLst/>
            <a:gdLst>
              <a:gd name="connsiteX0" fmla="*/ 0 w 1602029"/>
              <a:gd name="connsiteY0" fmla="*/ 14630 h 14630"/>
              <a:gd name="connsiteX1" fmla="*/ 1602029 w 1602029"/>
              <a:gd name="connsiteY1" fmla="*/ 0 h 1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02029" h="14630">
                <a:moveTo>
                  <a:pt x="0" y="14630"/>
                </a:moveTo>
                <a:lnTo>
                  <a:pt x="1602029" y="0"/>
                </a:lnTo>
              </a:path>
            </a:pathLst>
          </a:custGeom>
          <a:noFill/>
          <a:ln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orma libre 13">
            <a:extLst>
              <a:ext uri="{FF2B5EF4-FFF2-40B4-BE49-F238E27FC236}">
                <a16:creationId xmlns:a16="http://schemas.microsoft.com/office/drawing/2014/main" id="{03F73B92-BFEB-D34D-953D-4C3286586345}"/>
              </a:ext>
            </a:extLst>
          </p:cNvPr>
          <p:cNvSpPr/>
          <p:nvPr/>
        </p:nvSpPr>
        <p:spPr>
          <a:xfrm>
            <a:off x="6934810" y="4462272"/>
            <a:ext cx="3584448" cy="29261"/>
          </a:xfrm>
          <a:custGeom>
            <a:avLst/>
            <a:gdLst>
              <a:gd name="connsiteX0" fmla="*/ 0 w 3584448"/>
              <a:gd name="connsiteY0" fmla="*/ 29261 h 29261"/>
              <a:gd name="connsiteX1" fmla="*/ 3584448 w 3584448"/>
              <a:gd name="connsiteY1" fmla="*/ 0 h 29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584448" h="29261">
                <a:moveTo>
                  <a:pt x="0" y="29261"/>
                </a:moveTo>
                <a:lnTo>
                  <a:pt x="3584448" y="0"/>
                </a:lnTo>
              </a:path>
            </a:pathLst>
          </a:custGeom>
          <a:noFill/>
          <a:ln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D0EE78-37C6-A140-B492-2100F09F66EB}"/>
              </a:ext>
            </a:extLst>
          </p:cNvPr>
          <p:cNvSpPr txBox="1"/>
          <p:nvPr/>
        </p:nvSpPr>
        <p:spPr>
          <a:xfrm>
            <a:off x="9143611" y="3920693"/>
            <a:ext cx="942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>
                <a:solidFill>
                  <a:schemeClr val="bg1"/>
                </a:solidFill>
              </a:rPr>
              <a:t>Ciclovia</a:t>
            </a:r>
            <a:r>
              <a:rPr lang="en-US" sz="1200" b="1" dirty="0">
                <a:solidFill>
                  <a:schemeClr val="bg1"/>
                </a:solidFill>
              </a:rPr>
              <a:t> 20k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777F21E-FB39-6340-A9D3-F7CA89DEAC9C}"/>
              </a:ext>
            </a:extLst>
          </p:cNvPr>
          <p:cNvSpPr txBox="1"/>
          <p:nvPr/>
        </p:nvSpPr>
        <p:spPr>
          <a:xfrm>
            <a:off x="3906264" y="6181106"/>
            <a:ext cx="942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>
                <a:solidFill>
                  <a:schemeClr val="bg1"/>
                </a:solidFill>
              </a:rPr>
              <a:t>Ciclovia</a:t>
            </a:r>
            <a:r>
              <a:rPr lang="en-US" sz="1200" b="1" dirty="0">
                <a:solidFill>
                  <a:schemeClr val="bg1"/>
                </a:solidFill>
              </a:rPr>
              <a:t> 10k</a:t>
            </a: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90D858ED-AF48-6C48-8027-9C7E817CA0A6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8864903" y="4059193"/>
            <a:ext cx="278708" cy="403079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7570CBC0-8079-1A43-89E5-FE7D2624DB9F}"/>
              </a:ext>
            </a:extLst>
          </p:cNvPr>
          <p:cNvCxnSpPr>
            <a:cxnSpLocks/>
          </p:cNvCxnSpPr>
          <p:nvPr/>
        </p:nvCxnSpPr>
        <p:spPr>
          <a:xfrm flipH="1">
            <a:off x="3513909" y="6323670"/>
            <a:ext cx="444218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FD9E151-C8CB-4E41-9E1C-0C1FA3DAD0F3}"/>
              </a:ext>
            </a:extLst>
          </p:cNvPr>
          <p:cNvSpPr txBox="1"/>
          <p:nvPr/>
        </p:nvSpPr>
        <p:spPr>
          <a:xfrm>
            <a:off x="4804078" y="4956965"/>
            <a:ext cx="5453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</a:rPr>
              <a:t>150m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9C2BE9FD-C3F6-D642-9AD9-6276598B10DD}"/>
              </a:ext>
            </a:extLst>
          </p:cNvPr>
          <p:cNvCxnSpPr>
            <a:cxnSpLocks/>
          </p:cNvCxnSpPr>
          <p:nvPr/>
        </p:nvCxnSpPr>
        <p:spPr>
          <a:xfrm>
            <a:off x="4585063" y="4690421"/>
            <a:ext cx="491686" cy="867231"/>
          </a:xfrm>
          <a:prstGeom prst="straightConnector1">
            <a:avLst/>
          </a:prstGeom>
          <a:ln w="127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98808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C4DE4DA-5DB7-C74E-AA71-17790B6CDD3D}"/>
              </a:ext>
            </a:extLst>
          </p:cNvPr>
          <p:cNvSpPr txBox="1"/>
          <p:nvPr/>
        </p:nvSpPr>
        <p:spPr>
          <a:xfrm>
            <a:off x="490314" y="1318825"/>
            <a:ext cx="53628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 </a:t>
            </a:r>
            <a:r>
              <a:rPr lang="en-US" dirty="0" err="1"/>
              <a:t>En</a:t>
            </a:r>
            <a:r>
              <a:rPr lang="en-US" dirty="0"/>
              <a:t> una </a:t>
            </a:r>
            <a:r>
              <a:rPr lang="en-US" dirty="0" err="1"/>
              <a:t>Alianza</a:t>
            </a:r>
            <a:r>
              <a:rPr lang="en-US" dirty="0"/>
              <a:t> </a:t>
            </a:r>
            <a:r>
              <a:rPr lang="en-US" dirty="0" err="1"/>
              <a:t>Publico-Privada</a:t>
            </a:r>
            <a:r>
              <a:rPr lang="en-US" dirty="0"/>
              <a:t> </a:t>
            </a:r>
          </a:p>
          <a:p>
            <a:r>
              <a:rPr lang="en-US" dirty="0"/>
              <a:t>el Estado define el </a:t>
            </a:r>
            <a:r>
              <a:rPr lang="en-US" dirty="0" err="1"/>
              <a:t>propósito</a:t>
            </a:r>
            <a:r>
              <a:rPr lang="en-US" dirty="0"/>
              <a:t> (fin) </a:t>
            </a:r>
          </a:p>
          <a:p>
            <a:r>
              <a:rPr lang="en-US" dirty="0"/>
              <a:t>y el Privado </a:t>
            </a:r>
            <a:r>
              <a:rPr lang="en-US" dirty="0" err="1"/>
              <a:t>aporta</a:t>
            </a:r>
            <a:r>
              <a:rPr lang="en-US" dirty="0"/>
              <a:t> una </a:t>
            </a:r>
            <a:r>
              <a:rPr lang="en-US" dirty="0" err="1"/>
              <a:t>herramienta</a:t>
            </a:r>
            <a:r>
              <a:rPr lang="en-US" dirty="0"/>
              <a:t> </a:t>
            </a:r>
            <a:r>
              <a:rPr lang="en-US" dirty="0" err="1"/>
              <a:t>eficiente</a:t>
            </a:r>
            <a:r>
              <a:rPr lang="en-US" dirty="0"/>
              <a:t> (medio) </a:t>
            </a:r>
            <a:r>
              <a:rPr lang="en-US" dirty="0" err="1"/>
              <a:t>pero</a:t>
            </a:r>
            <a:r>
              <a:rPr lang="en-US" dirty="0"/>
              <a:t> los </a:t>
            </a:r>
            <a:r>
              <a:rPr lang="en-US" dirty="0" err="1"/>
              <a:t>beneficios</a:t>
            </a:r>
            <a:r>
              <a:rPr lang="en-US" dirty="0"/>
              <a:t> no son solo para los que pagan,</a:t>
            </a:r>
          </a:p>
          <a:p>
            <a:r>
              <a:rPr lang="en-US" dirty="0" err="1"/>
              <a:t>sino</a:t>
            </a:r>
            <a:r>
              <a:rPr lang="en-US" dirty="0"/>
              <a:t> se </a:t>
            </a:r>
            <a:r>
              <a:rPr lang="en-US" dirty="0" err="1"/>
              <a:t>extienden</a:t>
            </a:r>
            <a:r>
              <a:rPr lang="en-US" dirty="0"/>
              <a:t> a </a:t>
            </a:r>
            <a:r>
              <a:rPr lang="en-US" dirty="0" err="1"/>
              <a:t>todos</a:t>
            </a:r>
            <a:r>
              <a:rPr lang="en-US" dirty="0"/>
              <a:t>, </a:t>
            </a:r>
          </a:p>
          <a:p>
            <a:r>
              <a:rPr lang="en-US" dirty="0"/>
              <a:t>lo </a:t>
            </a:r>
            <a:r>
              <a:rPr lang="en-US" dirty="0" err="1"/>
              <a:t>cual</a:t>
            </a:r>
            <a:r>
              <a:rPr lang="en-US" dirty="0"/>
              <a:t> la </a:t>
            </a:r>
            <a:r>
              <a:rPr lang="en-US" dirty="0" err="1"/>
              <a:t>transforma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una </a:t>
            </a:r>
            <a:r>
              <a:rPr lang="en-US" b="1" dirty="0"/>
              <a:t>APPP</a:t>
            </a:r>
          </a:p>
          <a:p>
            <a:r>
              <a:rPr lang="en-US" dirty="0"/>
              <a:t>(</a:t>
            </a:r>
            <a:r>
              <a:rPr lang="en-US" dirty="0" err="1"/>
              <a:t>importante</a:t>
            </a:r>
            <a:r>
              <a:rPr lang="en-US" dirty="0"/>
              <a:t> NO </a:t>
            </a:r>
            <a:r>
              <a:rPr lang="en-US" dirty="0" err="1"/>
              <a:t>confundir</a:t>
            </a:r>
            <a:r>
              <a:rPr lang="en-US" dirty="0"/>
              <a:t> el medio con el fin)</a:t>
            </a:r>
          </a:p>
        </p:txBody>
      </p:sp>
      <p:sp>
        <p:nvSpPr>
          <p:cNvPr id="19" name="Forma libre 18">
            <a:extLst>
              <a:ext uri="{FF2B5EF4-FFF2-40B4-BE49-F238E27FC236}">
                <a16:creationId xmlns:a16="http://schemas.microsoft.com/office/drawing/2014/main" id="{B69985A1-B62B-AC41-A25E-360DD49F4C15}"/>
              </a:ext>
            </a:extLst>
          </p:cNvPr>
          <p:cNvSpPr/>
          <p:nvPr/>
        </p:nvSpPr>
        <p:spPr>
          <a:xfrm rot="20972383">
            <a:off x="4318268" y="589277"/>
            <a:ext cx="6375754" cy="5679443"/>
          </a:xfrm>
          <a:custGeom>
            <a:avLst/>
            <a:gdLst>
              <a:gd name="connsiteX0" fmla="*/ 2903843 w 6562219"/>
              <a:gd name="connsiteY0" fmla="*/ 687065 h 6387004"/>
              <a:gd name="connsiteX1" fmla="*/ 82265 w 6562219"/>
              <a:gd name="connsiteY1" fmla="*/ 4841054 h 6387004"/>
              <a:gd name="connsiteX2" fmla="*/ 6352437 w 6562219"/>
              <a:gd name="connsiteY2" fmla="*/ 6160402 h 6387004"/>
              <a:gd name="connsiteX3" fmla="*/ 4876334 w 6562219"/>
              <a:gd name="connsiteY3" fmla="*/ 556436 h 6387004"/>
              <a:gd name="connsiteX4" fmla="*/ 2903843 w 6562219"/>
              <a:gd name="connsiteY4" fmla="*/ 687065 h 6387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62219" h="6387004">
                <a:moveTo>
                  <a:pt x="2903843" y="687065"/>
                </a:moveTo>
                <a:cubicBezTo>
                  <a:pt x="2104831" y="1401168"/>
                  <a:pt x="-492501" y="3928831"/>
                  <a:pt x="82265" y="4841054"/>
                </a:cubicBezTo>
                <a:cubicBezTo>
                  <a:pt x="657031" y="5753277"/>
                  <a:pt x="5553426" y="6874505"/>
                  <a:pt x="6352437" y="6160402"/>
                </a:cubicBezTo>
                <a:cubicBezTo>
                  <a:pt x="7151449" y="5446299"/>
                  <a:pt x="5451100" y="1468659"/>
                  <a:pt x="4876334" y="556436"/>
                </a:cubicBezTo>
                <a:cubicBezTo>
                  <a:pt x="4301568" y="-355787"/>
                  <a:pt x="3702855" y="-27038"/>
                  <a:pt x="2903843" y="687065"/>
                </a:cubicBezTo>
                <a:close/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CD2AB80-7AC9-1547-A78A-380B50D90E63}"/>
              </a:ext>
            </a:extLst>
          </p:cNvPr>
          <p:cNvSpPr txBox="1"/>
          <p:nvPr/>
        </p:nvSpPr>
        <p:spPr>
          <a:xfrm>
            <a:off x="435853" y="389656"/>
            <a:ext cx="3650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Sospecha</a:t>
            </a:r>
            <a:r>
              <a:rPr lang="en-US" dirty="0"/>
              <a:t>   </a:t>
            </a:r>
            <a:r>
              <a:rPr lang="en-US" dirty="0" err="1"/>
              <a:t>Duda</a:t>
            </a:r>
            <a:r>
              <a:rPr lang="en-US" dirty="0"/>
              <a:t>   </a:t>
            </a:r>
            <a:r>
              <a:rPr lang="en-US" dirty="0" err="1"/>
              <a:t>Confianza</a:t>
            </a:r>
            <a:r>
              <a:rPr lang="en-US" dirty="0"/>
              <a:t>   </a:t>
            </a:r>
            <a:r>
              <a:rPr lang="en-US" dirty="0" err="1"/>
              <a:t>Orgullo</a:t>
            </a:r>
            <a:endParaRPr lang="en-US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33A7506-2072-8440-A787-7AAB5A5CCA57}"/>
              </a:ext>
            </a:extLst>
          </p:cNvPr>
          <p:cNvSpPr/>
          <p:nvPr/>
        </p:nvSpPr>
        <p:spPr>
          <a:xfrm rot="5400000">
            <a:off x="2305680" y="58691"/>
            <a:ext cx="710673" cy="103126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B31A009-32CB-0D40-9871-4D9282697D38}"/>
              </a:ext>
            </a:extLst>
          </p:cNvPr>
          <p:cNvSpPr txBox="1"/>
          <p:nvPr/>
        </p:nvSpPr>
        <p:spPr>
          <a:xfrm>
            <a:off x="8327406" y="4268865"/>
            <a:ext cx="12218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Valoración</a:t>
            </a:r>
            <a:r>
              <a:rPr lang="en-US" dirty="0">
                <a:solidFill>
                  <a:srgbClr val="00B050"/>
                </a:solidFill>
              </a:rPr>
              <a:t> </a:t>
            </a:r>
          </a:p>
          <a:p>
            <a:r>
              <a:rPr lang="en-US" dirty="0">
                <a:solidFill>
                  <a:srgbClr val="00B050"/>
                </a:solidFill>
              </a:rPr>
              <a:t>transversal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507C6DD-A435-1C41-B2DA-D7CE7905E80B}"/>
              </a:ext>
            </a:extLst>
          </p:cNvPr>
          <p:cNvSpPr txBox="1"/>
          <p:nvPr/>
        </p:nvSpPr>
        <p:spPr>
          <a:xfrm>
            <a:off x="6808082" y="1072182"/>
            <a:ext cx="12032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/>
              <a:t>P</a:t>
            </a:r>
            <a:r>
              <a:rPr lang="en-US" sz="2400" dirty="0" err="1"/>
              <a:t>úblico</a:t>
            </a:r>
            <a:endParaRPr lang="en-US" sz="24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4B46F15-C7EC-B446-9EF5-1ED06CB9C751}"/>
              </a:ext>
            </a:extLst>
          </p:cNvPr>
          <p:cNvSpPr txBox="1"/>
          <p:nvPr/>
        </p:nvSpPr>
        <p:spPr>
          <a:xfrm>
            <a:off x="4634879" y="4704933"/>
            <a:ext cx="1233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P</a:t>
            </a:r>
            <a:r>
              <a:rPr lang="en-US" sz="2400" dirty="0"/>
              <a:t>rivado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498BAC1-CF9F-2D40-8A17-3D91F4CA812A}"/>
              </a:ext>
            </a:extLst>
          </p:cNvPr>
          <p:cNvSpPr txBox="1"/>
          <p:nvPr/>
        </p:nvSpPr>
        <p:spPr>
          <a:xfrm>
            <a:off x="9412633" y="4669607"/>
            <a:ext cx="14169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P</a:t>
            </a:r>
            <a:r>
              <a:rPr lang="en-US" sz="2400" dirty="0"/>
              <a:t>ersonas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A4428DBB-F30A-9D4B-8B73-ACF0D57558AC}"/>
              </a:ext>
            </a:extLst>
          </p:cNvPr>
          <p:cNvSpPr txBox="1"/>
          <p:nvPr/>
        </p:nvSpPr>
        <p:spPr>
          <a:xfrm>
            <a:off x="6978121" y="3113468"/>
            <a:ext cx="11958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/>
              <a:t>A</a:t>
            </a:r>
            <a:r>
              <a:rPr lang="en-US" sz="2400" dirty="0" err="1"/>
              <a:t>lianza</a:t>
            </a:r>
            <a:endParaRPr lang="en-US" sz="2400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374F62F-FB40-6741-8F87-C4ABB2471D16}"/>
              </a:ext>
            </a:extLst>
          </p:cNvPr>
          <p:cNvSpPr txBox="1"/>
          <p:nvPr/>
        </p:nvSpPr>
        <p:spPr>
          <a:xfrm>
            <a:off x="5807872" y="4426611"/>
            <a:ext cx="1062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Eficiencia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BCA3B14C-9C1D-A64F-A83A-1AE8890F24A1}"/>
              </a:ext>
            </a:extLst>
          </p:cNvPr>
          <p:cNvSpPr txBox="1"/>
          <p:nvPr/>
        </p:nvSpPr>
        <p:spPr>
          <a:xfrm>
            <a:off x="6901685" y="2214376"/>
            <a:ext cx="1289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Integración</a:t>
            </a:r>
            <a:r>
              <a:rPr lang="en-US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2" name="Flecha izquierda y derecha 1">
            <a:extLst>
              <a:ext uri="{FF2B5EF4-FFF2-40B4-BE49-F238E27FC236}">
                <a16:creationId xmlns:a16="http://schemas.microsoft.com/office/drawing/2014/main" id="{4841ADBC-F3D8-4641-A54F-01408F0493AA}"/>
              </a:ext>
            </a:extLst>
          </p:cNvPr>
          <p:cNvSpPr/>
          <p:nvPr/>
        </p:nvSpPr>
        <p:spPr>
          <a:xfrm>
            <a:off x="6050963" y="5004166"/>
            <a:ext cx="3216188" cy="221629"/>
          </a:xfrm>
          <a:prstGeom prst="leftRightArrow">
            <a:avLst>
              <a:gd name="adj1" fmla="val 42922"/>
              <a:gd name="adj2" fmla="val 13046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lecha izquierda y derecha 26">
            <a:extLst>
              <a:ext uri="{FF2B5EF4-FFF2-40B4-BE49-F238E27FC236}">
                <a16:creationId xmlns:a16="http://schemas.microsoft.com/office/drawing/2014/main" id="{8801ED13-89A1-ED41-9179-0825E4DC13F0}"/>
              </a:ext>
            </a:extLst>
          </p:cNvPr>
          <p:cNvSpPr/>
          <p:nvPr/>
        </p:nvSpPr>
        <p:spPr>
          <a:xfrm rot="17860367">
            <a:off x="4595393" y="3197486"/>
            <a:ext cx="3216188" cy="221629"/>
          </a:xfrm>
          <a:prstGeom prst="leftRightArrow">
            <a:avLst>
              <a:gd name="adj1" fmla="val 42922"/>
              <a:gd name="adj2" fmla="val 13046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lecha izquierda y derecha 27">
            <a:extLst>
              <a:ext uri="{FF2B5EF4-FFF2-40B4-BE49-F238E27FC236}">
                <a16:creationId xmlns:a16="http://schemas.microsoft.com/office/drawing/2014/main" id="{74FA3989-0423-2643-B47A-C41F821E7112}"/>
              </a:ext>
            </a:extLst>
          </p:cNvPr>
          <p:cNvSpPr/>
          <p:nvPr/>
        </p:nvSpPr>
        <p:spPr>
          <a:xfrm rot="3287726">
            <a:off x="7266140" y="3047109"/>
            <a:ext cx="3216188" cy="221629"/>
          </a:xfrm>
          <a:prstGeom prst="leftRightArrow">
            <a:avLst>
              <a:gd name="adj1" fmla="val 42922"/>
              <a:gd name="adj2" fmla="val 13046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34413A97-307E-BB41-87B5-40A6DB62D4FC}"/>
              </a:ext>
            </a:extLst>
          </p:cNvPr>
          <p:cNvSpPr txBox="1"/>
          <p:nvPr/>
        </p:nvSpPr>
        <p:spPr>
          <a:xfrm>
            <a:off x="517942" y="3308300"/>
            <a:ext cx="38719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/>
              <a:t>Los </a:t>
            </a:r>
            <a:r>
              <a:rPr lang="en-US" dirty="0" err="1"/>
              <a:t>subsidios</a:t>
            </a:r>
            <a:r>
              <a:rPr lang="en-US" dirty="0"/>
              <a:t> no </a:t>
            </a:r>
            <a:r>
              <a:rPr lang="en-US" dirty="0" err="1"/>
              <a:t>debieran</a:t>
            </a:r>
            <a:r>
              <a:rPr lang="en-US" dirty="0"/>
              <a:t> ser para que el privado </a:t>
            </a:r>
            <a:r>
              <a:rPr lang="en-US" dirty="0" err="1"/>
              <a:t>pueda</a:t>
            </a:r>
            <a:r>
              <a:rPr lang="en-US" dirty="0"/>
              <a:t> </a:t>
            </a:r>
            <a:r>
              <a:rPr lang="en-US" dirty="0" err="1"/>
              <a:t>hacer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operacion</a:t>
            </a:r>
            <a:r>
              <a:rPr lang="en-US" dirty="0"/>
              <a:t> </a:t>
            </a:r>
            <a:r>
              <a:rPr lang="en-US" dirty="0" err="1"/>
              <a:t>sino</a:t>
            </a:r>
            <a:r>
              <a:rPr lang="en-US" dirty="0"/>
              <a:t> para </a:t>
            </a:r>
            <a:r>
              <a:rPr lang="en-US" dirty="0" err="1"/>
              <a:t>aprovechar</a:t>
            </a:r>
            <a:r>
              <a:rPr lang="en-US" dirty="0"/>
              <a:t> la </a:t>
            </a:r>
            <a:r>
              <a:rPr lang="en-US" dirty="0" err="1"/>
              <a:t>oportunidad</a:t>
            </a:r>
            <a:r>
              <a:rPr lang="en-US" dirty="0"/>
              <a:t> de una </a:t>
            </a:r>
            <a:r>
              <a:rPr lang="en-US" dirty="0" err="1"/>
              <a:t>obra</a:t>
            </a:r>
            <a:r>
              <a:rPr lang="en-US" dirty="0"/>
              <a:t> para </a:t>
            </a:r>
            <a:r>
              <a:rPr lang="en-US" dirty="0" err="1"/>
              <a:t>generar</a:t>
            </a:r>
            <a:r>
              <a:rPr lang="en-US" dirty="0"/>
              <a:t> </a:t>
            </a:r>
            <a:r>
              <a:rPr lang="en-US" dirty="0" err="1"/>
              <a:t>beneficios</a:t>
            </a:r>
            <a:r>
              <a:rPr lang="en-US" dirty="0"/>
              <a:t> </a:t>
            </a:r>
            <a:r>
              <a:rPr lang="en-US" dirty="0" err="1"/>
              <a:t>transversales</a:t>
            </a:r>
            <a:r>
              <a:rPr lang="en-US" dirty="0"/>
              <a:t> no </a:t>
            </a:r>
            <a:r>
              <a:rPr lang="en-US" dirty="0" err="1"/>
              <a:t>necesariamentee</a:t>
            </a:r>
            <a:r>
              <a:rPr lang="en-US" dirty="0"/>
              <a:t> </a:t>
            </a:r>
            <a:r>
              <a:rPr lang="en-US" dirty="0" err="1"/>
              <a:t>vinculados</a:t>
            </a:r>
            <a:r>
              <a:rPr lang="en-US" dirty="0"/>
              <a:t> a la </a:t>
            </a:r>
            <a:r>
              <a:rPr lang="en-US" dirty="0" err="1"/>
              <a:t>concesion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148561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C4DE4DA-5DB7-C74E-AA71-17790B6CDD3D}"/>
              </a:ext>
            </a:extLst>
          </p:cNvPr>
          <p:cNvSpPr txBox="1"/>
          <p:nvPr/>
        </p:nvSpPr>
        <p:spPr>
          <a:xfrm>
            <a:off x="490314" y="1318825"/>
            <a:ext cx="53628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3. 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participación de las personas en una APPP, puede permitir ser más eficientes en la identificación de la pregunta (necesidad), en vez de entenderla solo como la mitigación de la respuesta. </a:t>
            </a:r>
          </a:p>
        </p:txBody>
      </p:sp>
      <p:sp>
        <p:nvSpPr>
          <p:cNvPr id="19" name="Forma libre 18">
            <a:extLst>
              <a:ext uri="{FF2B5EF4-FFF2-40B4-BE49-F238E27FC236}">
                <a16:creationId xmlns:a16="http://schemas.microsoft.com/office/drawing/2014/main" id="{B69985A1-B62B-AC41-A25E-360DD49F4C15}"/>
              </a:ext>
            </a:extLst>
          </p:cNvPr>
          <p:cNvSpPr/>
          <p:nvPr/>
        </p:nvSpPr>
        <p:spPr>
          <a:xfrm rot="20972383">
            <a:off x="4318268" y="589277"/>
            <a:ext cx="6375754" cy="5679443"/>
          </a:xfrm>
          <a:custGeom>
            <a:avLst/>
            <a:gdLst>
              <a:gd name="connsiteX0" fmla="*/ 2903843 w 6562219"/>
              <a:gd name="connsiteY0" fmla="*/ 687065 h 6387004"/>
              <a:gd name="connsiteX1" fmla="*/ 82265 w 6562219"/>
              <a:gd name="connsiteY1" fmla="*/ 4841054 h 6387004"/>
              <a:gd name="connsiteX2" fmla="*/ 6352437 w 6562219"/>
              <a:gd name="connsiteY2" fmla="*/ 6160402 h 6387004"/>
              <a:gd name="connsiteX3" fmla="*/ 4876334 w 6562219"/>
              <a:gd name="connsiteY3" fmla="*/ 556436 h 6387004"/>
              <a:gd name="connsiteX4" fmla="*/ 2903843 w 6562219"/>
              <a:gd name="connsiteY4" fmla="*/ 687065 h 6387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62219" h="6387004">
                <a:moveTo>
                  <a:pt x="2903843" y="687065"/>
                </a:moveTo>
                <a:cubicBezTo>
                  <a:pt x="2104831" y="1401168"/>
                  <a:pt x="-492501" y="3928831"/>
                  <a:pt x="82265" y="4841054"/>
                </a:cubicBezTo>
                <a:cubicBezTo>
                  <a:pt x="657031" y="5753277"/>
                  <a:pt x="5553426" y="6874505"/>
                  <a:pt x="6352437" y="6160402"/>
                </a:cubicBezTo>
                <a:cubicBezTo>
                  <a:pt x="7151449" y="5446299"/>
                  <a:pt x="5451100" y="1468659"/>
                  <a:pt x="4876334" y="556436"/>
                </a:cubicBezTo>
                <a:cubicBezTo>
                  <a:pt x="4301568" y="-355787"/>
                  <a:pt x="3702855" y="-27038"/>
                  <a:pt x="2903843" y="687065"/>
                </a:cubicBezTo>
                <a:close/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CD2AB80-7AC9-1547-A78A-380B50D90E63}"/>
              </a:ext>
            </a:extLst>
          </p:cNvPr>
          <p:cNvSpPr txBox="1"/>
          <p:nvPr/>
        </p:nvSpPr>
        <p:spPr>
          <a:xfrm>
            <a:off x="435853" y="389656"/>
            <a:ext cx="3650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Sospecha</a:t>
            </a:r>
            <a:r>
              <a:rPr lang="en-US" dirty="0"/>
              <a:t>   </a:t>
            </a:r>
            <a:r>
              <a:rPr lang="en-US" dirty="0" err="1"/>
              <a:t>Duda</a:t>
            </a:r>
            <a:r>
              <a:rPr lang="en-US" dirty="0"/>
              <a:t>   </a:t>
            </a:r>
            <a:r>
              <a:rPr lang="en-US" dirty="0" err="1"/>
              <a:t>Confianza</a:t>
            </a:r>
            <a:r>
              <a:rPr lang="en-US" dirty="0"/>
              <a:t>   </a:t>
            </a:r>
            <a:r>
              <a:rPr lang="en-US" dirty="0" err="1"/>
              <a:t>Orgullo</a:t>
            </a:r>
            <a:endParaRPr lang="en-US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33A7506-2072-8440-A787-7AAB5A5CCA57}"/>
              </a:ext>
            </a:extLst>
          </p:cNvPr>
          <p:cNvSpPr/>
          <p:nvPr/>
        </p:nvSpPr>
        <p:spPr>
          <a:xfrm rot="5400000">
            <a:off x="2305680" y="58691"/>
            <a:ext cx="710673" cy="103126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B31A009-32CB-0D40-9871-4D9282697D38}"/>
              </a:ext>
            </a:extLst>
          </p:cNvPr>
          <p:cNvSpPr txBox="1"/>
          <p:nvPr/>
        </p:nvSpPr>
        <p:spPr>
          <a:xfrm>
            <a:off x="8327406" y="4268865"/>
            <a:ext cx="12218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Valoración</a:t>
            </a:r>
            <a:r>
              <a:rPr lang="en-US" dirty="0">
                <a:solidFill>
                  <a:srgbClr val="00B050"/>
                </a:solidFill>
              </a:rPr>
              <a:t> </a:t>
            </a:r>
          </a:p>
          <a:p>
            <a:r>
              <a:rPr lang="en-US" dirty="0">
                <a:solidFill>
                  <a:srgbClr val="00B050"/>
                </a:solidFill>
              </a:rPr>
              <a:t>transversal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507C6DD-A435-1C41-B2DA-D7CE7905E80B}"/>
              </a:ext>
            </a:extLst>
          </p:cNvPr>
          <p:cNvSpPr txBox="1"/>
          <p:nvPr/>
        </p:nvSpPr>
        <p:spPr>
          <a:xfrm>
            <a:off x="6808082" y="1072182"/>
            <a:ext cx="12032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/>
              <a:t>P</a:t>
            </a:r>
            <a:r>
              <a:rPr lang="en-US" sz="2400" dirty="0" err="1"/>
              <a:t>úblico</a:t>
            </a:r>
            <a:endParaRPr lang="en-US" sz="24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4B46F15-C7EC-B446-9EF5-1ED06CB9C751}"/>
              </a:ext>
            </a:extLst>
          </p:cNvPr>
          <p:cNvSpPr txBox="1"/>
          <p:nvPr/>
        </p:nvSpPr>
        <p:spPr>
          <a:xfrm>
            <a:off x="4634879" y="4704933"/>
            <a:ext cx="1233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P</a:t>
            </a:r>
            <a:r>
              <a:rPr lang="en-US" sz="2400" dirty="0"/>
              <a:t>rivado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498BAC1-CF9F-2D40-8A17-3D91F4CA812A}"/>
              </a:ext>
            </a:extLst>
          </p:cNvPr>
          <p:cNvSpPr txBox="1"/>
          <p:nvPr/>
        </p:nvSpPr>
        <p:spPr>
          <a:xfrm>
            <a:off x="9412633" y="4669607"/>
            <a:ext cx="14169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P</a:t>
            </a:r>
            <a:r>
              <a:rPr lang="en-US" sz="2400" dirty="0"/>
              <a:t>ersonas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A4428DBB-F30A-9D4B-8B73-ACF0D57558AC}"/>
              </a:ext>
            </a:extLst>
          </p:cNvPr>
          <p:cNvSpPr txBox="1"/>
          <p:nvPr/>
        </p:nvSpPr>
        <p:spPr>
          <a:xfrm>
            <a:off x="6978121" y="3113468"/>
            <a:ext cx="11958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/>
              <a:t>A</a:t>
            </a:r>
            <a:r>
              <a:rPr lang="en-US" sz="2400" dirty="0" err="1"/>
              <a:t>lianza</a:t>
            </a:r>
            <a:endParaRPr lang="en-US" sz="2400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374F62F-FB40-6741-8F87-C4ABB2471D16}"/>
              </a:ext>
            </a:extLst>
          </p:cNvPr>
          <p:cNvSpPr txBox="1"/>
          <p:nvPr/>
        </p:nvSpPr>
        <p:spPr>
          <a:xfrm>
            <a:off x="5807872" y="4426611"/>
            <a:ext cx="1062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Eficiencia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BCA3B14C-9C1D-A64F-A83A-1AE8890F24A1}"/>
              </a:ext>
            </a:extLst>
          </p:cNvPr>
          <p:cNvSpPr txBox="1"/>
          <p:nvPr/>
        </p:nvSpPr>
        <p:spPr>
          <a:xfrm>
            <a:off x="6901685" y="2214376"/>
            <a:ext cx="1289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Integración</a:t>
            </a:r>
            <a:r>
              <a:rPr lang="en-US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2" name="Flecha izquierda y derecha 1">
            <a:extLst>
              <a:ext uri="{FF2B5EF4-FFF2-40B4-BE49-F238E27FC236}">
                <a16:creationId xmlns:a16="http://schemas.microsoft.com/office/drawing/2014/main" id="{4841ADBC-F3D8-4641-A54F-01408F0493AA}"/>
              </a:ext>
            </a:extLst>
          </p:cNvPr>
          <p:cNvSpPr/>
          <p:nvPr/>
        </p:nvSpPr>
        <p:spPr>
          <a:xfrm>
            <a:off x="6050963" y="5004166"/>
            <a:ext cx="3216188" cy="221629"/>
          </a:xfrm>
          <a:prstGeom prst="leftRightArrow">
            <a:avLst>
              <a:gd name="adj1" fmla="val 42922"/>
              <a:gd name="adj2" fmla="val 13046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lecha izquierda y derecha 26">
            <a:extLst>
              <a:ext uri="{FF2B5EF4-FFF2-40B4-BE49-F238E27FC236}">
                <a16:creationId xmlns:a16="http://schemas.microsoft.com/office/drawing/2014/main" id="{8801ED13-89A1-ED41-9179-0825E4DC13F0}"/>
              </a:ext>
            </a:extLst>
          </p:cNvPr>
          <p:cNvSpPr/>
          <p:nvPr/>
        </p:nvSpPr>
        <p:spPr>
          <a:xfrm rot="17860367">
            <a:off x="4595393" y="3197486"/>
            <a:ext cx="3216188" cy="221629"/>
          </a:xfrm>
          <a:prstGeom prst="leftRightArrow">
            <a:avLst>
              <a:gd name="adj1" fmla="val 42922"/>
              <a:gd name="adj2" fmla="val 13046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lecha izquierda y derecha 27">
            <a:extLst>
              <a:ext uri="{FF2B5EF4-FFF2-40B4-BE49-F238E27FC236}">
                <a16:creationId xmlns:a16="http://schemas.microsoft.com/office/drawing/2014/main" id="{74FA3989-0423-2643-B47A-C41F821E7112}"/>
              </a:ext>
            </a:extLst>
          </p:cNvPr>
          <p:cNvSpPr/>
          <p:nvPr/>
        </p:nvSpPr>
        <p:spPr>
          <a:xfrm rot="3287726">
            <a:off x="7266140" y="3047109"/>
            <a:ext cx="3216188" cy="221629"/>
          </a:xfrm>
          <a:prstGeom prst="leftRightArrow">
            <a:avLst>
              <a:gd name="adj1" fmla="val 42922"/>
              <a:gd name="adj2" fmla="val 13046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B7B58C4-5757-4D45-B04E-08BA9E5C10AD}"/>
              </a:ext>
            </a:extLst>
          </p:cNvPr>
          <p:cNvSpPr txBox="1"/>
          <p:nvPr/>
        </p:nvSpPr>
        <p:spPr>
          <a:xfrm>
            <a:off x="483746" y="2595719"/>
            <a:ext cx="411449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latin typeface="Calibri" panose="020F0502020204030204" pitchFamily="34" charset="0"/>
                <a:cs typeface="Times New Roman" panose="02020603050405020304" pitchFamily="18" charset="0"/>
              </a:rPr>
              <a:t>Esto puede aumentar a su vez la eficiencia del sistema de concesiones, dado el porcentaje de proyectos que se presentan pero no llegan a ejecutarse (95%, que parece ser un numero “normal” en el mundo)*</a:t>
            </a:r>
            <a:endParaRPr lang="en-US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2D974EC1-D855-064F-9835-E6E227F4D9F0}"/>
              </a:ext>
            </a:extLst>
          </p:cNvPr>
          <p:cNvSpPr txBox="1"/>
          <p:nvPr/>
        </p:nvSpPr>
        <p:spPr>
          <a:xfrm>
            <a:off x="490314" y="6054638"/>
            <a:ext cx="339321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el MOP, apoyado por el BID, tiene un estudio en curso en que se están levantando buenas practicas globales y mediciones comparadas para hacer mas eficiente el sistema.</a:t>
            </a:r>
            <a:r>
              <a:rPr lang="es-CL" sz="1000" dirty="0">
                <a:effectLst/>
              </a:rPr>
              <a:t> 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114495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3EE387C4-16F7-A64F-AC90-C2C9F3DF9197}"/>
              </a:ext>
            </a:extLst>
          </p:cNvPr>
          <p:cNvSpPr txBox="1"/>
          <p:nvPr/>
        </p:nvSpPr>
        <p:spPr>
          <a:xfrm>
            <a:off x="435853" y="389656"/>
            <a:ext cx="3650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Sospecha</a:t>
            </a:r>
            <a:r>
              <a:rPr lang="en-US" dirty="0"/>
              <a:t>   </a:t>
            </a:r>
            <a:r>
              <a:rPr lang="en-US" dirty="0" err="1"/>
              <a:t>Duda</a:t>
            </a:r>
            <a:r>
              <a:rPr lang="en-US" dirty="0"/>
              <a:t>   </a:t>
            </a:r>
            <a:r>
              <a:rPr lang="en-US" dirty="0" err="1"/>
              <a:t>Confianza</a:t>
            </a:r>
            <a:r>
              <a:rPr lang="en-US" dirty="0"/>
              <a:t>   </a:t>
            </a:r>
            <a:r>
              <a:rPr lang="en-US" dirty="0" err="1"/>
              <a:t>Orgullo</a:t>
            </a:r>
            <a:endParaRPr lang="en-US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60D0691-885D-4D4E-B801-76C95EDAEEA4}"/>
              </a:ext>
            </a:extLst>
          </p:cNvPr>
          <p:cNvSpPr/>
          <p:nvPr/>
        </p:nvSpPr>
        <p:spPr>
          <a:xfrm rot="5400000">
            <a:off x="3284676" y="128446"/>
            <a:ext cx="710673" cy="89175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8AF992C4-6991-B243-872E-FF895F03B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1050" y="1460500"/>
            <a:ext cx="5549900" cy="3937000"/>
          </a:xfrm>
          <a:prstGeom prst="rect">
            <a:avLst/>
          </a:prstGeom>
        </p:spPr>
      </p:pic>
      <p:pic>
        <p:nvPicPr>
          <p:cNvPr id="14" name="Imagen 13" descr="Una carretera con coches&#10;&#10;Descripción generada automáticamente">
            <a:extLst>
              <a:ext uri="{FF2B5EF4-FFF2-40B4-BE49-F238E27FC236}">
                <a16:creationId xmlns:a16="http://schemas.microsoft.com/office/drawing/2014/main" id="{000A346C-2E7F-904E-BB2D-B3F78F00AD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15" y="4442054"/>
            <a:ext cx="3402833" cy="1910891"/>
          </a:xfrm>
          <a:prstGeom prst="rect">
            <a:avLst/>
          </a:prstGeom>
        </p:spPr>
      </p:pic>
      <p:pic>
        <p:nvPicPr>
          <p:cNvPr id="18" name="Imagen 17" descr="Vista aérea de una ciudad desde lo alto de una carretera&#10;&#10;Descripción generada automáticamente con confianza media">
            <a:extLst>
              <a:ext uri="{FF2B5EF4-FFF2-40B4-BE49-F238E27FC236}">
                <a16:creationId xmlns:a16="http://schemas.microsoft.com/office/drawing/2014/main" id="{F009E7CE-7452-634A-AD60-A43F9ED7D3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4251" y="4773515"/>
            <a:ext cx="3960207" cy="1939309"/>
          </a:xfrm>
          <a:prstGeom prst="rect">
            <a:avLst/>
          </a:prstGeom>
        </p:spPr>
      </p:pic>
      <p:pic>
        <p:nvPicPr>
          <p:cNvPr id="20" name="Imagen 19" descr="Imagen que contiene exterior, agua, viejo, grande&#10;&#10;Descripción generada automáticamente">
            <a:extLst>
              <a:ext uri="{FF2B5EF4-FFF2-40B4-BE49-F238E27FC236}">
                <a16:creationId xmlns:a16="http://schemas.microsoft.com/office/drawing/2014/main" id="{27D3D29D-42D7-3748-B20D-8C91A9DCB0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6689" y="2430346"/>
            <a:ext cx="3492962" cy="2149079"/>
          </a:xfrm>
          <a:prstGeom prst="rect">
            <a:avLst/>
          </a:prstGeom>
        </p:spPr>
      </p:pic>
      <p:pic>
        <p:nvPicPr>
          <p:cNvPr id="22" name="Imagen 21" descr="Edificio con letrero en la montaña&#10;&#10;Descripción generada automáticamente">
            <a:extLst>
              <a:ext uri="{FF2B5EF4-FFF2-40B4-BE49-F238E27FC236}">
                <a16:creationId xmlns:a16="http://schemas.microsoft.com/office/drawing/2014/main" id="{0443FBEE-2796-AF40-81B4-80DCCFEE5C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25" y="2396454"/>
            <a:ext cx="3127117" cy="1637778"/>
          </a:xfrm>
          <a:prstGeom prst="rect">
            <a:avLst/>
          </a:prstGeom>
        </p:spPr>
      </p:pic>
      <p:pic>
        <p:nvPicPr>
          <p:cNvPr id="24" name="Imagen 23" descr="Vista aérea de una ciudad&#10;&#10;Descripción generada automáticamente">
            <a:extLst>
              <a:ext uri="{FF2B5EF4-FFF2-40B4-BE49-F238E27FC236}">
                <a16:creationId xmlns:a16="http://schemas.microsoft.com/office/drawing/2014/main" id="{F89AE6E2-4BE8-BB4A-ACC0-B4B911B7B3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1150" y="203318"/>
            <a:ext cx="3691697" cy="1939309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6A12363D-3646-B24B-86F6-F1994BF06A0D}"/>
              </a:ext>
            </a:extLst>
          </p:cNvPr>
          <p:cNvSpPr txBox="1"/>
          <p:nvPr/>
        </p:nvSpPr>
        <p:spPr>
          <a:xfrm>
            <a:off x="309233" y="1772930"/>
            <a:ext cx="1569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Monterrey, Mexico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C3AF08CB-C923-0C48-809B-D40567BAEA55}"/>
              </a:ext>
            </a:extLst>
          </p:cNvPr>
          <p:cNvSpPr txBox="1"/>
          <p:nvPr/>
        </p:nvSpPr>
        <p:spPr>
          <a:xfrm>
            <a:off x="10722847" y="1772929"/>
            <a:ext cx="14319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Cracovia</a:t>
            </a:r>
            <a:r>
              <a:rPr lang="en-US" sz="1400" dirty="0"/>
              <a:t>, Polonia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0674E110-75B7-F04E-BDD8-D6E38B45FEB2}"/>
              </a:ext>
            </a:extLst>
          </p:cNvPr>
          <p:cNvSpPr/>
          <p:nvPr/>
        </p:nvSpPr>
        <p:spPr>
          <a:xfrm>
            <a:off x="7303699" y="3125748"/>
            <a:ext cx="48248" cy="4571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2160FCFE-D621-BC41-8CBA-C8ADF96D86B5}"/>
              </a:ext>
            </a:extLst>
          </p:cNvPr>
          <p:cNvSpPr/>
          <p:nvPr/>
        </p:nvSpPr>
        <p:spPr>
          <a:xfrm>
            <a:off x="7031150" y="3244001"/>
            <a:ext cx="48248" cy="4571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D71BCA3F-D3EB-1F4F-8E17-368A372DA5F4}"/>
              </a:ext>
            </a:extLst>
          </p:cNvPr>
          <p:cNvSpPr/>
          <p:nvPr/>
        </p:nvSpPr>
        <p:spPr>
          <a:xfrm>
            <a:off x="5919746" y="2832209"/>
            <a:ext cx="48248" cy="4571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795C8A70-7ADC-4941-8306-9C6A3FBFB1BC}"/>
              </a:ext>
            </a:extLst>
          </p:cNvPr>
          <p:cNvSpPr/>
          <p:nvPr/>
        </p:nvSpPr>
        <p:spPr>
          <a:xfrm>
            <a:off x="5825620" y="2855068"/>
            <a:ext cx="48248" cy="4571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2F241CF6-B67D-F846-BCBD-467C9ED808F0}"/>
              </a:ext>
            </a:extLst>
          </p:cNvPr>
          <p:cNvSpPr/>
          <p:nvPr/>
        </p:nvSpPr>
        <p:spPr>
          <a:xfrm>
            <a:off x="3908531" y="3169624"/>
            <a:ext cx="48248" cy="4571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5D57F0C4-2E0D-9242-8523-889F77A3DD20}"/>
              </a:ext>
            </a:extLst>
          </p:cNvPr>
          <p:cNvSpPr/>
          <p:nvPr/>
        </p:nvSpPr>
        <p:spPr>
          <a:xfrm>
            <a:off x="4369002" y="3587618"/>
            <a:ext cx="48248" cy="4571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3FB376E1-BCC2-AB44-8A71-BA5A0460F112}"/>
              </a:ext>
            </a:extLst>
          </p:cNvPr>
          <p:cNvSpPr txBox="1"/>
          <p:nvPr/>
        </p:nvSpPr>
        <p:spPr>
          <a:xfrm>
            <a:off x="2260872" y="4134277"/>
            <a:ext cx="18497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Barranquilla, Colombia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D143A908-A9AF-6644-B81B-3574CA159C0E}"/>
              </a:ext>
            </a:extLst>
          </p:cNvPr>
          <p:cNvSpPr txBox="1"/>
          <p:nvPr/>
        </p:nvSpPr>
        <p:spPr>
          <a:xfrm>
            <a:off x="9010842" y="6337221"/>
            <a:ext cx="15681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Dhaka, Bangladesh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1352815A-E50B-494E-919D-33CB82D6AB6B}"/>
              </a:ext>
            </a:extLst>
          </p:cNvPr>
          <p:cNvSpPr txBox="1"/>
          <p:nvPr/>
        </p:nvSpPr>
        <p:spPr>
          <a:xfrm>
            <a:off x="10209914" y="4619626"/>
            <a:ext cx="13307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Chengdu, China</a:t>
            </a:r>
          </a:p>
        </p:txBody>
      </p:sp>
      <p:pic>
        <p:nvPicPr>
          <p:cNvPr id="38" name="Imagen 37" descr="Una carretera con coches&#10;&#10;Descripción generada automáticamente con confianza media">
            <a:extLst>
              <a:ext uri="{FF2B5EF4-FFF2-40B4-BE49-F238E27FC236}">
                <a16:creationId xmlns:a16="http://schemas.microsoft.com/office/drawing/2014/main" id="{125177C1-EAB8-8145-AD38-C754455145D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0285" y="200282"/>
            <a:ext cx="2716469" cy="1950840"/>
          </a:xfrm>
          <a:prstGeom prst="rect">
            <a:avLst/>
          </a:prstGeom>
        </p:spPr>
      </p:pic>
      <p:sp>
        <p:nvSpPr>
          <p:cNvPr id="39" name="CuadroTexto 38">
            <a:extLst>
              <a:ext uri="{FF2B5EF4-FFF2-40B4-BE49-F238E27FC236}">
                <a16:creationId xmlns:a16="http://schemas.microsoft.com/office/drawing/2014/main" id="{F84BE3B6-14FE-D04E-9154-1B2F0C16E9E3}"/>
              </a:ext>
            </a:extLst>
          </p:cNvPr>
          <p:cNvSpPr txBox="1"/>
          <p:nvPr/>
        </p:nvSpPr>
        <p:spPr>
          <a:xfrm>
            <a:off x="2816385" y="1773699"/>
            <a:ext cx="13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Belgrado</a:t>
            </a:r>
            <a:r>
              <a:rPr lang="en-US" sz="1400" dirty="0"/>
              <a:t>, Serbia</a:t>
            </a:r>
          </a:p>
        </p:txBody>
      </p:sp>
    </p:spTree>
    <p:extLst>
      <p:ext uri="{BB962C8B-B14F-4D97-AF65-F5344CB8AC3E}">
        <p14:creationId xmlns:p14="http://schemas.microsoft.com/office/powerpoint/2010/main" val="9467817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Diagrama&#10;&#10;Descripción generada automáticamente">
            <a:extLst>
              <a:ext uri="{FF2B5EF4-FFF2-40B4-BE49-F238E27FC236}">
                <a16:creationId xmlns:a16="http://schemas.microsoft.com/office/drawing/2014/main" id="{7EE11154-4883-D249-815D-9FCEF95F08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0918" y="1878420"/>
            <a:ext cx="4014592" cy="3101159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376BBDC1-1E55-6945-A141-360526692A76}"/>
              </a:ext>
            </a:extLst>
          </p:cNvPr>
          <p:cNvSpPr txBox="1"/>
          <p:nvPr/>
        </p:nvSpPr>
        <p:spPr>
          <a:xfrm>
            <a:off x="620095" y="2644168"/>
            <a:ext cx="32708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Urgencia</a:t>
            </a:r>
            <a:r>
              <a:rPr lang="en-US" sz="2400" dirty="0"/>
              <a:t> de </a:t>
            </a:r>
          </a:p>
          <a:p>
            <a:pPr algn="ctr"/>
            <a:r>
              <a:rPr lang="en-US" sz="2400" dirty="0" err="1"/>
              <a:t>equidad</a:t>
            </a:r>
            <a:r>
              <a:rPr lang="en-US" sz="2400" dirty="0"/>
              <a:t> interna</a:t>
            </a:r>
          </a:p>
          <a:p>
            <a:pPr algn="ctr"/>
            <a:r>
              <a:rPr lang="en-US" sz="1600" dirty="0"/>
              <a:t>(</a:t>
            </a:r>
            <a:r>
              <a:rPr lang="en-US" sz="1600" dirty="0" err="1"/>
              <a:t>foco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bien </a:t>
            </a:r>
            <a:r>
              <a:rPr lang="en-US" sz="1600" dirty="0" err="1"/>
              <a:t>comun</a:t>
            </a:r>
            <a:r>
              <a:rPr lang="en-US" sz="1600" dirty="0"/>
              <a:t> </a:t>
            </a:r>
          </a:p>
          <a:p>
            <a:pPr algn="ctr"/>
            <a:r>
              <a:rPr lang="en-US" sz="1600" dirty="0"/>
              <a:t>por </a:t>
            </a:r>
            <a:r>
              <a:rPr lang="en-US" sz="1600" dirty="0" err="1"/>
              <a:t>sobre</a:t>
            </a:r>
            <a:r>
              <a:rPr lang="en-US" sz="1600" dirty="0"/>
              <a:t> </a:t>
            </a:r>
            <a:r>
              <a:rPr lang="en-US" sz="1600" dirty="0" err="1"/>
              <a:t>beneficio</a:t>
            </a:r>
            <a:r>
              <a:rPr lang="en-US" sz="1600" dirty="0"/>
              <a:t> particular; </a:t>
            </a:r>
            <a:r>
              <a:rPr lang="en-US" sz="1600" dirty="0" err="1"/>
              <a:t>oportunidad</a:t>
            </a:r>
            <a:r>
              <a:rPr lang="en-US" sz="1600" dirty="0"/>
              <a:t> para </a:t>
            </a:r>
            <a:r>
              <a:rPr lang="en-US" sz="1600" dirty="0" err="1"/>
              <a:t>nivelar</a:t>
            </a:r>
            <a:r>
              <a:rPr lang="en-US" sz="1600" dirty="0"/>
              <a:t> la cancha)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660A7E5-0EC0-304B-8DB9-5905D970607E}"/>
              </a:ext>
            </a:extLst>
          </p:cNvPr>
          <p:cNvSpPr txBox="1"/>
          <p:nvPr/>
        </p:nvSpPr>
        <p:spPr>
          <a:xfrm>
            <a:off x="8125555" y="3013500"/>
            <a:ext cx="27910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/>
              <a:t>Sentido</a:t>
            </a:r>
            <a:r>
              <a:rPr lang="en-US" sz="2400" dirty="0"/>
              <a:t> global</a:t>
            </a:r>
          </a:p>
          <a:p>
            <a:pPr algn="ctr"/>
            <a:r>
              <a:rPr lang="en-US" sz="1600" dirty="0"/>
              <a:t>(</a:t>
            </a:r>
            <a:r>
              <a:rPr lang="en-US" sz="1600" dirty="0" err="1"/>
              <a:t>somos</a:t>
            </a:r>
            <a:r>
              <a:rPr lang="en-US" sz="1600" dirty="0"/>
              <a:t> chicos y </a:t>
            </a:r>
            <a:r>
              <a:rPr lang="en-US" sz="1600" dirty="0" err="1"/>
              <a:t>estamos</a:t>
            </a:r>
            <a:r>
              <a:rPr lang="en-US" sz="1600" dirty="0"/>
              <a:t> </a:t>
            </a:r>
            <a:r>
              <a:rPr lang="en-US" sz="1600" dirty="0" err="1"/>
              <a:t>lejos</a:t>
            </a:r>
            <a:r>
              <a:rPr lang="en-US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42314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Gráfico, Gráfico de barras&#10;&#10;Descripción generada automáticamente">
            <a:extLst>
              <a:ext uri="{FF2B5EF4-FFF2-40B4-BE49-F238E27FC236}">
                <a16:creationId xmlns:a16="http://schemas.microsoft.com/office/drawing/2014/main" id="{EF26EFF5-E19B-2648-88AA-3B9CBD51BF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135" y="784153"/>
            <a:ext cx="8130746" cy="4565972"/>
          </a:xfrm>
          <a:prstGeom prst="rect">
            <a:avLst/>
          </a:prstGeom>
        </p:spPr>
      </p:pic>
      <p:pic>
        <p:nvPicPr>
          <p:cNvPr id="5" name="Imagen 4" descr="Gráfico, Gráfico de barras&#10;&#10;Descripción generada automáticamente">
            <a:extLst>
              <a:ext uri="{FF2B5EF4-FFF2-40B4-BE49-F238E27FC236}">
                <a16:creationId xmlns:a16="http://schemas.microsoft.com/office/drawing/2014/main" id="{7E303923-234A-994A-9B35-9000B246A6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55676" y="850950"/>
            <a:ext cx="3089189" cy="515609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874DCCE6-E9F7-9A49-A41B-9BE1BF0D983C}"/>
              </a:ext>
            </a:extLst>
          </p:cNvPr>
          <p:cNvSpPr/>
          <p:nvPr/>
        </p:nvSpPr>
        <p:spPr>
          <a:xfrm>
            <a:off x="7281746" y="2687444"/>
            <a:ext cx="1096135" cy="21187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B1021B2-4A12-124F-9459-D18E1229860C}"/>
              </a:ext>
            </a:extLst>
          </p:cNvPr>
          <p:cNvCxnSpPr>
            <a:cxnSpLocks/>
          </p:cNvCxnSpPr>
          <p:nvPr/>
        </p:nvCxnSpPr>
        <p:spPr>
          <a:xfrm flipV="1">
            <a:off x="7281746" y="850950"/>
            <a:ext cx="1573930" cy="1836494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AE41A6DA-E61C-9045-9D90-B41E9FC5E454}"/>
              </a:ext>
            </a:extLst>
          </p:cNvPr>
          <p:cNvCxnSpPr>
            <a:cxnSpLocks/>
          </p:cNvCxnSpPr>
          <p:nvPr/>
        </p:nvCxnSpPr>
        <p:spPr>
          <a:xfrm>
            <a:off x="7281746" y="4825889"/>
            <a:ext cx="1573930" cy="118116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892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779CF223-55D9-1AF3-4583-EF2D39AEB75B}"/>
              </a:ext>
            </a:extLst>
          </p:cNvPr>
          <p:cNvSpPr/>
          <p:nvPr/>
        </p:nvSpPr>
        <p:spPr>
          <a:xfrm>
            <a:off x="706900" y="2802971"/>
            <a:ext cx="1928733" cy="124581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E464A3E-C004-6B44-95C1-CE11D506FC6A}"/>
              </a:ext>
            </a:extLst>
          </p:cNvPr>
          <p:cNvSpPr txBox="1"/>
          <p:nvPr/>
        </p:nvSpPr>
        <p:spPr>
          <a:xfrm>
            <a:off x="657922" y="546410"/>
            <a:ext cx="3132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631825" algn="l"/>
              </a:tabLst>
            </a:pPr>
            <a:r>
              <a:rPr lang="en-US" dirty="0" err="1"/>
              <a:t>Intención</a:t>
            </a:r>
            <a:r>
              <a:rPr lang="en-US" dirty="0"/>
              <a:t> de </a:t>
            </a:r>
            <a:r>
              <a:rPr lang="en-US" dirty="0" err="1"/>
              <a:t>esta</a:t>
            </a:r>
            <a:r>
              <a:rPr lang="en-US" dirty="0"/>
              <a:t> </a:t>
            </a:r>
            <a:r>
              <a:rPr lang="en-US" dirty="0" err="1"/>
              <a:t>presentación</a:t>
            </a:r>
            <a:r>
              <a:rPr lang="en-US" dirty="0"/>
              <a:t>: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B78B7A-485D-1844-8F39-50804C3FC919}"/>
              </a:ext>
            </a:extLst>
          </p:cNvPr>
          <p:cNvSpPr txBox="1"/>
          <p:nvPr/>
        </p:nvSpPr>
        <p:spPr>
          <a:xfrm>
            <a:off x="747132" y="3133493"/>
            <a:ext cx="17572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/>
              <a:t>Sospecha</a:t>
            </a:r>
            <a:endParaRPr lang="en-US" sz="32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4FFE83A-D028-9E46-94F3-C24E6CC6FB11}"/>
              </a:ext>
            </a:extLst>
          </p:cNvPr>
          <p:cNvSpPr txBox="1"/>
          <p:nvPr/>
        </p:nvSpPr>
        <p:spPr>
          <a:xfrm>
            <a:off x="3475466" y="2824380"/>
            <a:ext cx="192873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/>
              <a:t>Beneficio</a:t>
            </a:r>
            <a:r>
              <a:rPr lang="en-US" sz="3200" dirty="0"/>
              <a:t> </a:t>
            </a:r>
          </a:p>
          <a:p>
            <a:r>
              <a:rPr lang="en-US" sz="3200" dirty="0"/>
              <a:t>de la </a:t>
            </a:r>
            <a:r>
              <a:rPr lang="en-US" sz="3200" dirty="0" err="1"/>
              <a:t>duda</a:t>
            </a:r>
            <a:endParaRPr lang="en-US" sz="32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B77B726-1473-1846-992D-1C3D1B8FBB8D}"/>
              </a:ext>
            </a:extLst>
          </p:cNvPr>
          <p:cNvSpPr txBox="1"/>
          <p:nvPr/>
        </p:nvSpPr>
        <p:spPr>
          <a:xfrm>
            <a:off x="6510456" y="3133493"/>
            <a:ext cx="19130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/>
              <a:t>Confianza</a:t>
            </a:r>
            <a:r>
              <a:rPr lang="en-US" sz="3200" dirty="0"/>
              <a:t>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B595528-8EA5-014F-B35F-D5D6F259BCBA}"/>
              </a:ext>
            </a:extLst>
          </p:cNvPr>
          <p:cNvSpPr txBox="1"/>
          <p:nvPr/>
        </p:nvSpPr>
        <p:spPr>
          <a:xfrm>
            <a:off x="9529801" y="3133492"/>
            <a:ext cx="15031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/>
              <a:t>Orgullo</a:t>
            </a:r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5905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96296E-6 L 0.70156 -0.00255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78" y="-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7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1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9" dur="1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E464A3E-C004-6B44-95C1-CE11D506FC6A}"/>
              </a:ext>
            </a:extLst>
          </p:cNvPr>
          <p:cNvSpPr txBox="1"/>
          <p:nvPr/>
        </p:nvSpPr>
        <p:spPr>
          <a:xfrm>
            <a:off x="657922" y="546410"/>
            <a:ext cx="3132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Intencion</a:t>
            </a:r>
            <a:r>
              <a:rPr lang="en-US" dirty="0"/>
              <a:t> de </a:t>
            </a:r>
            <a:r>
              <a:rPr lang="en-US" dirty="0" err="1"/>
              <a:t>esta</a:t>
            </a:r>
            <a:r>
              <a:rPr lang="en-US" dirty="0"/>
              <a:t> </a:t>
            </a:r>
            <a:r>
              <a:rPr lang="en-US" dirty="0" err="1"/>
              <a:t>presentacion</a:t>
            </a:r>
            <a:r>
              <a:rPr lang="en-US" dirty="0"/>
              <a:t>: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B78B7A-485D-1844-8F39-50804C3FC919}"/>
              </a:ext>
            </a:extLst>
          </p:cNvPr>
          <p:cNvSpPr txBox="1"/>
          <p:nvPr/>
        </p:nvSpPr>
        <p:spPr>
          <a:xfrm>
            <a:off x="747132" y="3133493"/>
            <a:ext cx="17572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/>
              <a:t>Sospecha</a:t>
            </a:r>
            <a:endParaRPr lang="en-US" sz="32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4FFE83A-D028-9E46-94F3-C24E6CC6FB11}"/>
              </a:ext>
            </a:extLst>
          </p:cNvPr>
          <p:cNvSpPr txBox="1"/>
          <p:nvPr/>
        </p:nvSpPr>
        <p:spPr>
          <a:xfrm>
            <a:off x="3475466" y="2824380"/>
            <a:ext cx="192873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/>
              <a:t>Beneficio</a:t>
            </a:r>
            <a:r>
              <a:rPr lang="en-US" sz="3200" dirty="0"/>
              <a:t> </a:t>
            </a:r>
          </a:p>
          <a:p>
            <a:r>
              <a:rPr lang="en-US" sz="3200" dirty="0"/>
              <a:t>de la </a:t>
            </a:r>
            <a:r>
              <a:rPr lang="en-US" sz="3200" dirty="0" err="1"/>
              <a:t>duda</a:t>
            </a:r>
            <a:endParaRPr lang="en-US" sz="32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B77B726-1473-1846-992D-1C3D1B8FBB8D}"/>
              </a:ext>
            </a:extLst>
          </p:cNvPr>
          <p:cNvSpPr txBox="1"/>
          <p:nvPr/>
        </p:nvSpPr>
        <p:spPr>
          <a:xfrm>
            <a:off x="6510456" y="3133493"/>
            <a:ext cx="19130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/>
              <a:t>Confianza</a:t>
            </a:r>
            <a:r>
              <a:rPr lang="en-US" sz="3200" dirty="0"/>
              <a:t>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B595528-8EA5-014F-B35F-D5D6F259BCBA}"/>
              </a:ext>
            </a:extLst>
          </p:cNvPr>
          <p:cNvSpPr txBox="1"/>
          <p:nvPr/>
        </p:nvSpPr>
        <p:spPr>
          <a:xfrm>
            <a:off x="9529801" y="3133492"/>
            <a:ext cx="15031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/>
              <a:t>Orgullo</a:t>
            </a:r>
            <a:r>
              <a:rPr lang="en-US" sz="3200" dirty="0"/>
              <a:t> 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000AB85-1B84-7A40-828D-C1CD7723099E}"/>
              </a:ext>
            </a:extLst>
          </p:cNvPr>
          <p:cNvSpPr/>
          <p:nvPr/>
        </p:nvSpPr>
        <p:spPr>
          <a:xfrm>
            <a:off x="706900" y="2824379"/>
            <a:ext cx="1928733" cy="124581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330DA3F9-F337-8044-90D1-79E289441946}"/>
              </a:ext>
            </a:extLst>
          </p:cNvPr>
          <p:cNvSpPr/>
          <p:nvPr/>
        </p:nvSpPr>
        <p:spPr>
          <a:xfrm>
            <a:off x="9316986" y="2824379"/>
            <a:ext cx="1928733" cy="12458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19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2708 0.00023 L 2.29167E-6 -2.77556E-1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02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C47D7C-E84F-8F41-AF0C-557912C24892}"/>
              </a:ext>
            </a:extLst>
          </p:cNvPr>
          <p:cNvSpPr txBox="1"/>
          <p:nvPr/>
        </p:nvSpPr>
        <p:spPr>
          <a:xfrm>
            <a:off x="4892785" y="1040345"/>
            <a:ext cx="12032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/>
              <a:t>P</a:t>
            </a:r>
            <a:r>
              <a:rPr lang="en-US" sz="2400" dirty="0" err="1"/>
              <a:t>úblico</a:t>
            </a:r>
            <a:endParaRPr lang="en-US" sz="24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CFA5E7E-FAFD-F34B-88FC-9DCC8D650A91}"/>
              </a:ext>
            </a:extLst>
          </p:cNvPr>
          <p:cNvSpPr txBox="1"/>
          <p:nvPr/>
        </p:nvSpPr>
        <p:spPr>
          <a:xfrm>
            <a:off x="2719582" y="4673096"/>
            <a:ext cx="1233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P</a:t>
            </a:r>
            <a:r>
              <a:rPr lang="en-US" sz="2400" dirty="0"/>
              <a:t>rivado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41E96EC-0610-554D-ACA3-BB66C161D514}"/>
              </a:ext>
            </a:extLst>
          </p:cNvPr>
          <p:cNvSpPr txBox="1"/>
          <p:nvPr/>
        </p:nvSpPr>
        <p:spPr>
          <a:xfrm>
            <a:off x="7497336" y="4637770"/>
            <a:ext cx="14169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P</a:t>
            </a:r>
            <a:r>
              <a:rPr lang="en-US" sz="2400" dirty="0"/>
              <a:t>ersonas</a:t>
            </a:r>
          </a:p>
        </p:txBody>
      </p:sp>
      <p:sp>
        <p:nvSpPr>
          <p:cNvPr id="13" name="Flecha a la derecha con bandas 12">
            <a:extLst>
              <a:ext uri="{FF2B5EF4-FFF2-40B4-BE49-F238E27FC236}">
                <a16:creationId xmlns:a16="http://schemas.microsoft.com/office/drawing/2014/main" id="{58620B80-91BA-8442-9E94-B4A8A7E127EC}"/>
              </a:ext>
            </a:extLst>
          </p:cNvPr>
          <p:cNvSpPr/>
          <p:nvPr/>
        </p:nvSpPr>
        <p:spPr>
          <a:xfrm rot="7214430">
            <a:off x="2871712" y="3022599"/>
            <a:ext cx="2649833" cy="447039"/>
          </a:xfrm>
          <a:prstGeom prst="stripedRightArrow">
            <a:avLst>
              <a:gd name="adj1" fmla="val 40796"/>
              <a:gd name="adj2" fmla="val 8681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1FA7466-B3C2-5840-93CE-56039275E048}"/>
              </a:ext>
            </a:extLst>
          </p:cNvPr>
          <p:cNvSpPr txBox="1"/>
          <p:nvPr/>
        </p:nvSpPr>
        <p:spPr>
          <a:xfrm rot="18078371">
            <a:off x="3308831" y="2598056"/>
            <a:ext cx="1288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Concesion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Flecha a la derecha con bandas 9">
            <a:extLst>
              <a:ext uri="{FF2B5EF4-FFF2-40B4-BE49-F238E27FC236}">
                <a16:creationId xmlns:a16="http://schemas.microsoft.com/office/drawing/2014/main" id="{8619B569-A6F2-4646-8792-E1735E800CC5}"/>
              </a:ext>
            </a:extLst>
          </p:cNvPr>
          <p:cNvSpPr/>
          <p:nvPr/>
        </p:nvSpPr>
        <p:spPr>
          <a:xfrm rot="10800000">
            <a:off x="4379623" y="4819696"/>
            <a:ext cx="2649833" cy="447039"/>
          </a:xfrm>
          <a:prstGeom prst="stripedRightArrow">
            <a:avLst>
              <a:gd name="adj1" fmla="val 40796"/>
              <a:gd name="adj2" fmla="val 86816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69919D6-ED9F-674A-9603-0CBDBC217C96}"/>
              </a:ext>
            </a:extLst>
          </p:cNvPr>
          <p:cNvSpPr txBox="1"/>
          <p:nvPr/>
        </p:nvSpPr>
        <p:spPr>
          <a:xfrm>
            <a:off x="4328655" y="5351100"/>
            <a:ext cx="2897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Abuso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dirty="0" err="1">
                <a:solidFill>
                  <a:srgbClr val="FF0000"/>
                </a:solidFill>
              </a:rPr>
              <a:t>pago</a:t>
            </a:r>
            <a:r>
              <a:rPr lang="en-US" dirty="0">
                <a:solidFill>
                  <a:srgbClr val="FF0000"/>
                </a:solidFill>
              </a:rPr>
              <a:t> por mal </a:t>
            </a:r>
            <a:r>
              <a:rPr lang="en-US" dirty="0" err="1">
                <a:solidFill>
                  <a:srgbClr val="FF0000"/>
                </a:solidFill>
              </a:rPr>
              <a:t>servicio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Flecha a la derecha con bandas 15">
            <a:extLst>
              <a:ext uri="{FF2B5EF4-FFF2-40B4-BE49-F238E27FC236}">
                <a16:creationId xmlns:a16="http://schemas.microsoft.com/office/drawing/2014/main" id="{7E636726-224C-B747-9904-69E2148E0E04}"/>
              </a:ext>
            </a:extLst>
          </p:cNvPr>
          <p:cNvSpPr/>
          <p:nvPr/>
        </p:nvSpPr>
        <p:spPr>
          <a:xfrm rot="14179045">
            <a:off x="5617007" y="2878517"/>
            <a:ext cx="2649833" cy="447039"/>
          </a:xfrm>
          <a:prstGeom prst="stripedRightArrow">
            <a:avLst>
              <a:gd name="adj1" fmla="val 40796"/>
              <a:gd name="adj2" fmla="val 86816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F13203C-7085-E849-8A9E-DE7F52099C4A}"/>
              </a:ext>
            </a:extLst>
          </p:cNvPr>
          <p:cNvSpPr txBox="1"/>
          <p:nvPr/>
        </p:nvSpPr>
        <p:spPr>
          <a:xfrm rot="3450770">
            <a:off x="5801323" y="2917370"/>
            <a:ext cx="3254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Pérdida</a:t>
            </a:r>
            <a:r>
              <a:rPr lang="en-US" dirty="0">
                <a:solidFill>
                  <a:srgbClr val="FF0000"/>
                </a:solidFill>
              </a:rPr>
              <a:t>: antes gratis, </a:t>
            </a:r>
            <a:r>
              <a:rPr lang="en-US" dirty="0" err="1">
                <a:solidFill>
                  <a:srgbClr val="FF0000"/>
                </a:solidFill>
              </a:rPr>
              <a:t>ahora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pago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FEB7A69-C637-4C4F-9596-238111B9FA4F}"/>
              </a:ext>
            </a:extLst>
          </p:cNvPr>
          <p:cNvSpPr txBox="1"/>
          <p:nvPr/>
        </p:nvSpPr>
        <p:spPr>
          <a:xfrm rot="18078371">
            <a:off x="4107096" y="2992822"/>
            <a:ext cx="1288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Sospecha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311D1CCC-4000-3B4C-B251-8B6F6A7D565C}"/>
              </a:ext>
            </a:extLst>
          </p:cNvPr>
          <p:cNvSpPr txBox="1"/>
          <p:nvPr/>
        </p:nvSpPr>
        <p:spPr>
          <a:xfrm>
            <a:off x="435853" y="389656"/>
            <a:ext cx="3650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Sospecha</a:t>
            </a:r>
            <a:r>
              <a:rPr lang="en-US" dirty="0"/>
              <a:t>  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Duda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 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Confianza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 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Orgullo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58720372-7C9E-7941-9B92-0417811E02C3}"/>
              </a:ext>
            </a:extLst>
          </p:cNvPr>
          <p:cNvSpPr/>
          <p:nvPr/>
        </p:nvSpPr>
        <p:spPr>
          <a:xfrm rot="5400000">
            <a:off x="607172" y="47665"/>
            <a:ext cx="710673" cy="10533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269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camión de bomberos&#10;&#10;Descripción generada automáticamente con confianza media">
            <a:extLst>
              <a:ext uri="{FF2B5EF4-FFF2-40B4-BE49-F238E27FC236}">
                <a16:creationId xmlns:a16="http://schemas.microsoft.com/office/drawing/2014/main" id="{C65A9AE2-6C7C-9A4E-9B80-012B543C4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429" y="1100329"/>
            <a:ext cx="9538311" cy="496954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4513936-83F7-5446-B719-A9F2BB116079}"/>
              </a:ext>
            </a:extLst>
          </p:cNvPr>
          <p:cNvSpPr txBox="1"/>
          <p:nvPr/>
        </p:nvSpPr>
        <p:spPr>
          <a:xfrm>
            <a:off x="435853" y="389656"/>
            <a:ext cx="3650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Sospecha</a:t>
            </a:r>
            <a:r>
              <a:rPr lang="en-US" dirty="0"/>
              <a:t>  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Duda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 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Confianza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 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Orgullo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B724865A-EF4F-954F-9E53-9E5748F5B84C}"/>
              </a:ext>
            </a:extLst>
          </p:cNvPr>
          <p:cNvSpPr/>
          <p:nvPr/>
        </p:nvSpPr>
        <p:spPr>
          <a:xfrm rot="5400000">
            <a:off x="607172" y="47665"/>
            <a:ext cx="710673" cy="10533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63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Un texto con letras rojas&#10;&#10;Descripción generada automáticamente con confianza media">
            <a:extLst>
              <a:ext uri="{FF2B5EF4-FFF2-40B4-BE49-F238E27FC236}">
                <a16:creationId xmlns:a16="http://schemas.microsoft.com/office/drawing/2014/main" id="{E4F2A6C1-75D5-A64D-97D0-A84770EE6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826" y="1094711"/>
            <a:ext cx="7265773" cy="4278452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9E14A13-08D0-E940-83C0-D423AEC58EED}"/>
              </a:ext>
            </a:extLst>
          </p:cNvPr>
          <p:cNvSpPr txBox="1"/>
          <p:nvPr/>
        </p:nvSpPr>
        <p:spPr>
          <a:xfrm>
            <a:off x="3249826" y="5573369"/>
            <a:ext cx="72657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iempre se pagó por el uso de la infraestructura publica.  </a:t>
            </a:r>
            <a:endParaRPr lang="es-C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Pero por alguna razón cuando las concesiones aparecieron, </a:t>
            </a:r>
          </a:p>
          <a:p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instaló el supuesto que </a:t>
            </a:r>
            <a:r>
              <a:rPr lang="es-E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ahora era privado había que pagar (7)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DA355DF-8875-F94E-A236-BFCBF91990B7}"/>
              </a:ext>
            </a:extLst>
          </p:cNvPr>
          <p:cNvSpPr txBox="1"/>
          <p:nvPr/>
        </p:nvSpPr>
        <p:spPr>
          <a:xfrm>
            <a:off x="435853" y="389656"/>
            <a:ext cx="3650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Sospecha</a:t>
            </a:r>
            <a:r>
              <a:rPr lang="en-US" dirty="0"/>
              <a:t>  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Duda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 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Confianza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 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Orgullo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A980051-2BC3-1E4B-AA1F-7A00C4275314}"/>
              </a:ext>
            </a:extLst>
          </p:cNvPr>
          <p:cNvSpPr/>
          <p:nvPr/>
        </p:nvSpPr>
        <p:spPr>
          <a:xfrm rot="5400000">
            <a:off x="607172" y="47665"/>
            <a:ext cx="710673" cy="10533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674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C47D7C-E84F-8F41-AF0C-557912C24892}"/>
              </a:ext>
            </a:extLst>
          </p:cNvPr>
          <p:cNvSpPr txBox="1"/>
          <p:nvPr/>
        </p:nvSpPr>
        <p:spPr>
          <a:xfrm>
            <a:off x="6808082" y="1072182"/>
            <a:ext cx="12032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/>
              <a:t>P</a:t>
            </a:r>
            <a:r>
              <a:rPr lang="en-US" sz="2400" dirty="0" err="1"/>
              <a:t>úblico</a:t>
            </a:r>
            <a:endParaRPr lang="en-US" sz="24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CFA5E7E-FAFD-F34B-88FC-9DCC8D650A91}"/>
              </a:ext>
            </a:extLst>
          </p:cNvPr>
          <p:cNvSpPr txBox="1"/>
          <p:nvPr/>
        </p:nvSpPr>
        <p:spPr>
          <a:xfrm>
            <a:off x="4634879" y="4704933"/>
            <a:ext cx="1233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P</a:t>
            </a:r>
            <a:r>
              <a:rPr lang="en-US" sz="2400" dirty="0"/>
              <a:t>rivado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41E96EC-0610-554D-ACA3-BB66C161D514}"/>
              </a:ext>
            </a:extLst>
          </p:cNvPr>
          <p:cNvSpPr txBox="1"/>
          <p:nvPr/>
        </p:nvSpPr>
        <p:spPr>
          <a:xfrm>
            <a:off x="9412633" y="4669607"/>
            <a:ext cx="14169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P</a:t>
            </a:r>
            <a:r>
              <a:rPr lang="en-US" sz="2400" dirty="0"/>
              <a:t>ersonas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E676469-5B06-A54E-87C2-49F307BA3DFD}"/>
              </a:ext>
            </a:extLst>
          </p:cNvPr>
          <p:cNvSpPr txBox="1"/>
          <p:nvPr/>
        </p:nvSpPr>
        <p:spPr>
          <a:xfrm>
            <a:off x="435853" y="389656"/>
            <a:ext cx="3650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Sospecha</a:t>
            </a:r>
            <a:r>
              <a:rPr lang="en-US" dirty="0"/>
              <a:t>   </a:t>
            </a:r>
            <a:r>
              <a:rPr lang="en-US" dirty="0" err="1"/>
              <a:t>Duda</a:t>
            </a:r>
            <a:r>
              <a:rPr lang="en-US" dirty="0"/>
              <a:t>  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Confianza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 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Orgullo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32E91D15-9ED1-8849-AD89-7DACC7A90F3D}"/>
              </a:ext>
            </a:extLst>
          </p:cNvPr>
          <p:cNvSpPr/>
          <p:nvPr/>
        </p:nvSpPr>
        <p:spPr>
          <a:xfrm rot="5400000">
            <a:off x="1466095" y="240383"/>
            <a:ext cx="710673" cy="66787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1372A9F-9699-A742-97EC-C5E7FB983672}"/>
              </a:ext>
            </a:extLst>
          </p:cNvPr>
          <p:cNvSpPr txBox="1"/>
          <p:nvPr/>
        </p:nvSpPr>
        <p:spPr>
          <a:xfrm>
            <a:off x="5809166" y="2789670"/>
            <a:ext cx="11958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/>
              <a:t>A</a:t>
            </a:r>
            <a:r>
              <a:rPr lang="en-US" sz="2400" dirty="0" err="1"/>
              <a:t>lianza</a:t>
            </a:r>
            <a:endParaRPr lang="en-US" sz="2400"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8F25C6C7-794C-B847-A3F5-E10E92FB7ED3}"/>
              </a:ext>
            </a:extLst>
          </p:cNvPr>
          <p:cNvSpPr/>
          <p:nvPr/>
        </p:nvSpPr>
        <p:spPr>
          <a:xfrm rot="18130245">
            <a:off x="3342324" y="2216174"/>
            <a:ext cx="5972703" cy="225042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E07B370-680F-A240-8581-CBA0822A6852}"/>
              </a:ext>
            </a:extLst>
          </p:cNvPr>
          <p:cNvSpPr txBox="1"/>
          <p:nvPr/>
        </p:nvSpPr>
        <p:spPr>
          <a:xfrm>
            <a:off x="308271" y="1200529"/>
            <a:ext cx="408473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distinto sería si se hubiera instalado la idea de que </a:t>
            </a:r>
            <a:r>
              <a:rPr lang="es-CL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cuando el Estado </a:t>
            </a:r>
          </a:p>
          <a:p>
            <a:r>
              <a:rPr lang="es-CL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tiene capacidad de ejecutar en un año fiscal una determinada inversión, </a:t>
            </a:r>
          </a:p>
          <a:p>
            <a:r>
              <a:rPr lang="es-CL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APP puede permitir adelantar esa inversión y liberar recursos para otras prioridades (28)</a:t>
            </a:r>
            <a:endParaRPr lang="es-ES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BCEFB02-7573-BD4B-AA0E-D4B0EFB4EB84}"/>
              </a:ext>
            </a:extLst>
          </p:cNvPr>
          <p:cNvSpPr txBox="1"/>
          <p:nvPr/>
        </p:nvSpPr>
        <p:spPr>
          <a:xfrm>
            <a:off x="6751135" y="5314333"/>
            <a:ext cx="1957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Servicio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anticipado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FD94433-374E-D64F-A79D-4CE598BC0CD4}"/>
              </a:ext>
            </a:extLst>
          </p:cNvPr>
          <p:cNvSpPr txBox="1"/>
          <p:nvPr/>
        </p:nvSpPr>
        <p:spPr>
          <a:xfrm rot="3486938">
            <a:off x="8459775" y="2879512"/>
            <a:ext cx="1634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Beneficio</a:t>
            </a:r>
            <a:r>
              <a:rPr lang="en-US" dirty="0">
                <a:solidFill>
                  <a:srgbClr val="00B050"/>
                </a:solidFill>
              </a:rPr>
              <a:t> social</a:t>
            </a:r>
          </a:p>
        </p:txBody>
      </p:sp>
      <p:sp>
        <p:nvSpPr>
          <p:cNvPr id="18" name="Flecha derecha 17">
            <a:extLst>
              <a:ext uri="{FF2B5EF4-FFF2-40B4-BE49-F238E27FC236}">
                <a16:creationId xmlns:a16="http://schemas.microsoft.com/office/drawing/2014/main" id="{3A6E81C4-9349-4E47-8797-27232A63D911}"/>
              </a:ext>
            </a:extLst>
          </p:cNvPr>
          <p:cNvSpPr/>
          <p:nvPr/>
        </p:nvSpPr>
        <p:spPr>
          <a:xfrm>
            <a:off x="6407086" y="5087295"/>
            <a:ext cx="2778713" cy="217806"/>
          </a:xfrm>
          <a:prstGeom prst="rightArrow">
            <a:avLst>
              <a:gd name="adj1" fmla="val 33444"/>
              <a:gd name="adj2" fmla="val 127258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lecha derecha 23">
            <a:extLst>
              <a:ext uri="{FF2B5EF4-FFF2-40B4-BE49-F238E27FC236}">
                <a16:creationId xmlns:a16="http://schemas.microsoft.com/office/drawing/2014/main" id="{B851F772-FA00-204C-A8C1-C67B94678E8B}"/>
              </a:ext>
            </a:extLst>
          </p:cNvPr>
          <p:cNvSpPr/>
          <p:nvPr/>
        </p:nvSpPr>
        <p:spPr>
          <a:xfrm rot="3451632">
            <a:off x="7638660" y="3158958"/>
            <a:ext cx="2778713" cy="217806"/>
          </a:xfrm>
          <a:prstGeom prst="rightArrow">
            <a:avLst>
              <a:gd name="adj1" fmla="val 33444"/>
              <a:gd name="adj2" fmla="val 127258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lecha derecha 25">
            <a:extLst>
              <a:ext uri="{FF2B5EF4-FFF2-40B4-BE49-F238E27FC236}">
                <a16:creationId xmlns:a16="http://schemas.microsoft.com/office/drawing/2014/main" id="{3C4E3E3A-E20C-0D46-B92F-AFF4D24C5335}"/>
              </a:ext>
            </a:extLst>
          </p:cNvPr>
          <p:cNvSpPr/>
          <p:nvPr/>
        </p:nvSpPr>
        <p:spPr>
          <a:xfrm rot="12935789">
            <a:off x="7412965" y="3995005"/>
            <a:ext cx="1819285" cy="337265"/>
          </a:xfrm>
          <a:prstGeom prst="rightArrow">
            <a:avLst>
              <a:gd name="adj1" fmla="val 33444"/>
              <a:gd name="adj2" fmla="val 127258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7A6064B4-4F87-834D-9E2B-C26CF773D9B9}"/>
              </a:ext>
            </a:extLst>
          </p:cNvPr>
          <p:cNvSpPr txBox="1"/>
          <p:nvPr/>
        </p:nvSpPr>
        <p:spPr>
          <a:xfrm rot="2144447">
            <a:off x="7906830" y="4053690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Disposicion</a:t>
            </a:r>
            <a:r>
              <a:rPr lang="en-US" dirty="0">
                <a:solidFill>
                  <a:srgbClr val="00B050"/>
                </a:solidFill>
              </a:rPr>
              <a:t> a </a:t>
            </a:r>
            <a:r>
              <a:rPr lang="en-US" dirty="0" err="1">
                <a:solidFill>
                  <a:srgbClr val="00B050"/>
                </a:solidFill>
              </a:rPr>
              <a:t>pago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8373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1979</TotalTime>
  <Words>883</Words>
  <Application>Microsoft Office PowerPoint</Application>
  <PresentationFormat>Panorámica</PresentationFormat>
  <Paragraphs>183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Helvetica</vt:lpstr>
      <vt:lpstr>Times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Alejandro Aravena</dc:creator>
  <cp:keywords/>
  <dc:description/>
  <cp:lastModifiedBy>Estefanía Rodríguez</cp:lastModifiedBy>
  <cp:revision>5</cp:revision>
  <dcterms:created xsi:type="dcterms:W3CDTF">2023-11-07T12:30:27Z</dcterms:created>
  <dcterms:modified xsi:type="dcterms:W3CDTF">2023-11-10T16:56:52Z</dcterms:modified>
  <cp:category/>
</cp:coreProperties>
</file>